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2"/>
  </p:notesMasterIdLst>
  <p:handoutMasterIdLst>
    <p:handoutMasterId r:id="rId13"/>
  </p:handoutMasterIdLst>
  <p:sldIdLst>
    <p:sldId id="956" r:id="rId2"/>
    <p:sldId id="969" r:id="rId3"/>
    <p:sldId id="974" r:id="rId4"/>
    <p:sldId id="972" r:id="rId5"/>
    <p:sldId id="732" r:id="rId6"/>
    <p:sldId id="944" r:id="rId7"/>
    <p:sldId id="998" r:id="rId8"/>
    <p:sldId id="504" r:id="rId9"/>
    <p:sldId id="984" r:id="rId10"/>
    <p:sldId id="985"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8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uli Pohjola" initials="TP" lastIdx="3" clrIdx="0">
    <p:extLst>
      <p:ext uri="{19B8F6BF-5375-455C-9EA6-DF929625EA0E}">
        <p15:presenceInfo xmlns:p15="http://schemas.microsoft.com/office/powerpoint/2012/main" userId="9163431803a72a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D4CF9D"/>
    <a:srgbClr val="4E5639"/>
    <a:srgbClr val="5B475C"/>
    <a:srgbClr val="A6A6A6"/>
    <a:srgbClr val="AFA678"/>
    <a:srgbClr val="AFA649"/>
    <a:srgbClr val="079214"/>
    <a:srgbClr val="C8E88A"/>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Teematyyli 2 - Korostu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eematyyli 2 - Korostu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69" autoAdjust="0"/>
    <p:restoredTop sz="93871" autoAdjust="0"/>
  </p:normalViewPr>
  <p:slideViewPr>
    <p:cSldViewPr snapToGrid="0">
      <p:cViewPr varScale="1">
        <p:scale>
          <a:sx n="82" d="100"/>
          <a:sy n="82" d="100"/>
        </p:scale>
        <p:origin x="82" y="168"/>
      </p:cViewPr>
      <p:guideLst>
        <p:guide orient="horz" pos="2160"/>
        <p:guide pos="168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8B11DD-CDDA-44CF-822D-226CD6490DB3}" type="datetimeFigureOut">
              <a:rPr lang="fi-FI" smtClean="0"/>
              <a:t>11.7.2018</a:t>
            </a:fld>
            <a:endParaRPr lang="fi-FI" dirty="0"/>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D4C2AB-F432-4F4A-87B8-38D801B917F2}" type="slidenum">
              <a:rPr lang="fi-FI" smtClean="0"/>
              <a:t>‹#›</a:t>
            </a:fld>
            <a:endParaRPr lang="fi-FI" dirty="0"/>
          </a:p>
        </p:txBody>
      </p:sp>
    </p:spTree>
    <p:extLst>
      <p:ext uri="{BB962C8B-B14F-4D97-AF65-F5344CB8AC3E}">
        <p14:creationId xmlns:p14="http://schemas.microsoft.com/office/powerpoint/2010/main" val="1575265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B5630-DE60-44E0-855C-232AA6077D41}" type="datetimeFigureOut">
              <a:rPr lang="fi-FI" smtClean="0"/>
              <a:t>11.7.2018</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C562B-12FA-4EF2-90BC-8782201365B7}" type="slidenum">
              <a:rPr lang="fi-FI" smtClean="0"/>
              <a:t>‹#›</a:t>
            </a:fld>
            <a:endParaRPr lang="fi-FI" dirty="0"/>
          </a:p>
        </p:txBody>
      </p:sp>
    </p:spTree>
    <p:extLst>
      <p:ext uri="{BB962C8B-B14F-4D97-AF65-F5344CB8AC3E}">
        <p14:creationId xmlns:p14="http://schemas.microsoft.com/office/powerpoint/2010/main" val="3579613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3" name="Tekstiruutu 1">
            <a:extLst>
              <a:ext uri="{FF2B5EF4-FFF2-40B4-BE49-F238E27FC236}">
                <a16:creationId xmlns:a16="http://schemas.microsoft.com/office/drawing/2014/main" id="{76F1E87C-E4E8-4778-B066-4513ADACFD91}"/>
              </a:ext>
            </a:extLst>
          </p:cNvPr>
          <p:cNvSpPr txBox="1"/>
          <p:nvPr userDrawn="1"/>
        </p:nvSpPr>
        <p:spPr>
          <a:xfrm>
            <a:off x="10426844" y="6562162"/>
            <a:ext cx="1765156" cy="215444"/>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 dirty="0">
                <a:latin typeface="Whitney Condensed Book" pitchFamily="50" charset="0"/>
              </a:rPr>
              <a:t>© 2018 T-Media Oy –  </a:t>
            </a:r>
            <a:r>
              <a:rPr lang="en-GB" sz="800" dirty="0" err="1">
                <a:latin typeface="Whitney Condensed Book" pitchFamily="50" charset="0"/>
              </a:rPr>
              <a:t>kaikki</a:t>
            </a:r>
            <a:r>
              <a:rPr lang="en-GB" sz="800" dirty="0">
                <a:latin typeface="Whitney Condensed Book" pitchFamily="50" charset="0"/>
              </a:rPr>
              <a:t> </a:t>
            </a:r>
            <a:r>
              <a:rPr lang="en-GB" sz="800" dirty="0" err="1">
                <a:latin typeface="Whitney Condensed Book" pitchFamily="50" charset="0"/>
              </a:rPr>
              <a:t>oikeudet</a:t>
            </a:r>
            <a:r>
              <a:rPr lang="en-GB" sz="800" dirty="0">
                <a:latin typeface="Whitney Condensed Book" pitchFamily="50" charset="0"/>
              </a:rPr>
              <a:t> </a:t>
            </a:r>
            <a:r>
              <a:rPr lang="en-GB" sz="800" dirty="0" err="1">
                <a:latin typeface="Whitney Condensed Book" pitchFamily="50" charset="0"/>
              </a:rPr>
              <a:t>pidätetään</a:t>
            </a:r>
            <a:r>
              <a:rPr lang="en-GB" sz="800" dirty="0">
                <a:latin typeface="Whitney Condensed Book" pitchFamily="50" charset="0"/>
              </a:rPr>
              <a:t> </a:t>
            </a:r>
          </a:p>
        </p:txBody>
      </p:sp>
    </p:spTree>
    <p:extLst>
      <p:ext uri="{BB962C8B-B14F-4D97-AF65-F5344CB8AC3E}">
        <p14:creationId xmlns:p14="http://schemas.microsoft.com/office/powerpoint/2010/main" val="99501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fi-FI"/>
              <a:t>Muokkaa perustyyl. napsautt.</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7/11/2018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306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7/11/2018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92928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304CAED5-0725-4A95-8FB5-32EBD1C2F50B}"/>
              </a:ext>
            </a:extLst>
          </p:cNvPr>
          <p:cNvSpPr/>
          <p:nvPr userDrawn="1"/>
        </p:nvSpPr>
        <p:spPr>
          <a:xfrm>
            <a:off x="2971800" y="152400"/>
            <a:ext cx="288471" cy="6547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769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Otsikkodia">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BF3BEE39-6293-46C1-9225-FCA29A1D8A8C}"/>
              </a:ext>
            </a:extLst>
          </p:cNvPr>
          <p:cNvSpPr txBox="1"/>
          <p:nvPr userDrawn="1"/>
        </p:nvSpPr>
        <p:spPr>
          <a:xfrm>
            <a:off x="10426844" y="6562162"/>
            <a:ext cx="1765156" cy="215444"/>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 dirty="0">
                <a:latin typeface="Whitney Condensed Book" pitchFamily="50" charset="0"/>
              </a:rPr>
              <a:t>© 2018 T-Media Oy –  </a:t>
            </a:r>
            <a:r>
              <a:rPr lang="en-GB" sz="800" dirty="0" err="1">
                <a:latin typeface="Whitney Condensed Book" pitchFamily="50" charset="0"/>
              </a:rPr>
              <a:t>kaikki</a:t>
            </a:r>
            <a:r>
              <a:rPr lang="en-GB" sz="800" dirty="0">
                <a:latin typeface="Whitney Condensed Book" pitchFamily="50" charset="0"/>
              </a:rPr>
              <a:t> </a:t>
            </a:r>
            <a:r>
              <a:rPr lang="en-GB" sz="800" dirty="0" err="1">
                <a:latin typeface="Whitney Condensed Book" pitchFamily="50" charset="0"/>
              </a:rPr>
              <a:t>oikeudet</a:t>
            </a:r>
            <a:r>
              <a:rPr lang="en-GB" sz="800" dirty="0">
                <a:latin typeface="Whitney Condensed Book" pitchFamily="50" charset="0"/>
              </a:rPr>
              <a:t> </a:t>
            </a:r>
            <a:r>
              <a:rPr lang="en-GB" sz="800" dirty="0" err="1">
                <a:latin typeface="Whitney Condensed Book" pitchFamily="50" charset="0"/>
              </a:rPr>
              <a:t>pidätetään</a:t>
            </a:r>
            <a:r>
              <a:rPr lang="en-GB" sz="800" dirty="0">
                <a:latin typeface="Whitney Condensed Book" pitchFamily="50" charset="0"/>
              </a:rPr>
              <a:t> </a:t>
            </a:r>
          </a:p>
        </p:txBody>
      </p:sp>
    </p:spTree>
    <p:extLst>
      <p:ext uri="{BB962C8B-B14F-4D97-AF65-F5344CB8AC3E}">
        <p14:creationId xmlns:p14="http://schemas.microsoft.com/office/powerpoint/2010/main" val="1581763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Otsikkodia">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BF3BEE39-6293-46C1-9225-FCA29A1D8A8C}"/>
              </a:ext>
            </a:extLst>
          </p:cNvPr>
          <p:cNvSpPr txBox="1"/>
          <p:nvPr userDrawn="1"/>
        </p:nvSpPr>
        <p:spPr>
          <a:xfrm>
            <a:off x="10426844" y="6562162"/>
            <a:ext cx="1765156" cy="215444"/>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 dirty="0">
                <a:latin typeface="Whitney Condensed Book" pitchFamily="50" charset="0"/>
              </a:rPr>
              <a:t>© 2018 T-Media Oy –  </a:t>
            </a:r>
            <a:r>
              <a:rPr lang="en-GB" sz="800" dirty="0" err="1">
                <a:latin typeface="Whitney Condensed Book" pitchFamily="50" charset="0"/>
              </a:rPr>
              <a:t>kaikki</a:t>
            </a:r>
            <a:r>
              <a:rPr lang="en-GB" sz="800" dirty="0">
                <a:latin typeface="Whitney Condensed Book" pitchFamily="50" charset="0"/>
              </a:rPr>
              <a:t> </a:t>
            </a:r>
            <a:r>
              <a:rPr lang="en-GB" sz="800" dirty="0" err="1">
                <a:latin typeface="Whitney Condensed Book" pitchFamily="50" charset="0"/>
              </a:rPr>
              <a:t>oikeudet</a:t>
            </a:r>
            <a:r>
              <a:rPr lang="en-GB" sz="800" dirty="0">
                <a:latin typeface="Whitney Condensed Book" pitchFamily="50" charset="0"/>
              </a:rPr>
              <a:t> </a:t>
            </a:r>
            <a:r>
              <a:rPr lang="en-GB" sz="800" dirty="0" err="1">
                <a:latin typeface="Whitney Condensed Book" pitchFamily="50" charset="0"/>
              </a:rPr>
              <a:t>pidätetään</a:t>
            </a:r>
            <a:r>
              <a:rPr lang="en-GB" sz="800" dirty="0">
                <a:latin typeface="Whitney Condensed Book" pitchFamily="50" charset="0"/>
              </a:rPr>
              <a:t> </a:t>
            </a:r>
          </a:p>
        </p:txBody>
      </p:sp>
      <p:pic>
        <p:nvPicPr>
          <p:cNvPr id="3" name="Kuva 2">
            <a:extLst>
              <a:ext uri="{FF2B5EF4-FFF2-40B4-BE49-F238E27FC236}">
                <a16:creationId xmlns:a16="http://schemas.microsoft.com/office/drawing/2014/main" id="{FFEFBEFF-1EB0-4E01-B7EE-7A17BA8F8F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5271" y="350882"/>
            <a:ext cx="1790098" cy="1006930"/>
          </a:xfrm>
          <a:prstGeom prst="rect">
            <a:avLst/>
          </a:prstGeom>
        </p:spPr>
      </p:pic>
      <p:pic>
        <p:nvPicPr>
          <p:cNvPr id="4" name="Kuva 3">
            <a:extLst>
              <a:ext uri="{FF2B5EF4-FFF2-40B4-BE49-F238E27FC236}">
                <a16:creationId xmlns:a16="http://schemas.microsoft.com/office/drawing/2014/main" id="{96045E3B-31A9-4980-A33A-A88A8E0340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5410" y="6176963"/>
            <a:ext cx="1249821" cy="346498"/>
          </a:xfrm>
          <a:prstGeom prst="rect">
            <a:avLst/>
          </a:prstGeom>
        </p:spPr>
      </p:pic>
      <p:cxnSp>
        <p:nvCxnSpPr>
          <p:cNvPr id="5" name="Suora yhdysviiva 4">
            <a:extLst>
              <a:ext uri="{FF2B5EF4-FFF2-40B4-BE49-F238E27FC236}">
                <a16:creationId xmlns:a16="http://schemas.microsoft.com/office/drawing/2014/main" id="{9623D99E-7A4A-4396-896C-F02A29409D46}"/>
              </a:ext>
            </a:extLst>
          </p:cNvPr>
          <p:cNvCxnSpPr>
            <a:cxnSpLocks/>
          </p:cNvCxnSpPr>
          <p:nvPr userDrawn="1"/>
        </p:nvCxnSpPr>
        <p:spPr>
          <a:xfrm>
            <a:off x="580316" y="6043613"/>
            <a:ext cx="1899227"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61536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597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Kaksi sisältökohdet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171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ertailu">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774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Vain otsikko">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5760A176-8A40-48E0-BE0B-1DBC8E5F4A60}"/>
              </a:ext>
            </a:extLst>
          </p:cNvPr>
          <p:cNvSpPr txBox="1"/>
          <p:nvPr userDrawn="1"/>
        </p:nvSpPr>
        <p:spPr>
          <a:xfrm>
            <a:off x="10426844" y="6562162"/>
            <a:ext cx="1765156" cy="215444"/>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 dirty="0">
                <a:latin typeface="Whitney Condensed Book" pitchFamily="50" charset="0"/>
              </a:rPr>
              <a:t>© 2018 T-Media Oy –  </a:t>
            </a:r>
            <a:r>
              <a:rPr lang="en-GB" sz="800" dirty="0" err="1">
                <a:latin typeface="Whitney Condensed Book" pitchFamily="50" charset="0"/>
              </a:rPr>
              <a:t>kaikki</a:t>
            </a:r>
            <a:r>
              <a:rPr lang="en-GB" sz="800" dirty="0">
                <a:latin typeface="Whitney Condensed Book" pitchFamily="50" charset="0"/>
              </a:rPr>
              <a:t> </a:t>
            </a:r>
            <a:r>
              <a:rPr lang="en-GB" sz="800" dirty="0" err="1">
                <a:latin typeface="Whitney Condensed Book" pitchFamily="50" charset="0"/>
              </a:rPr>
              <a:t>oikeudet</a:t>
            </a:r>
            <a:r>
              <a:rPr lang="en-GB" sz="800" dirty="0">
                <a:latin typeface="Whitney Condensed Book" pitchFamily="50" charset="0"/>
              </a:rPr>
              <a:t> </a:t>
            </a:r>
            <a:r>
              <a:rPr lang="en-GB" sz="800" dirty="0" err="1">
                <a:latin typeface="Whitney Condensed Book" pitchFamily="50" charset="0"/>
              </a:rPr>
              <a:t>pidätetään</a:t>
            </a:r>
            <a:r>
              <a:rPr lang="en-GB" sz="800" dirty="0">
                <a:latin typeface="Whitney Condensed Book" pitchFamily="50" charset="0"/>
              </a:rPr>
              <a:t> </a:t>
            </a:r>
          </a:p>
        </p:txBody>
      </p:sp>
    </p:spTree>
    <p:extLst>
      <p:ext uri="{BB962C8B-B14F-4D97-AF65-F5344CB8AC3E}">
        <p14:creationId xmlns:p14="http://schemas.microsoft.com/office/powerpoint/2010/main" val="3359208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tsikollinen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41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fi-FI"/>
              <a:t>Muokkaa perustyyl. napsautt.</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7/11/2018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4556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tsikollinen kuva">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96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ystysuora otsikko ja teksti">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6216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571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4" name="Suorakulmio 3"/>
          <p:cNvSpPr/>
          <p:nvPr userDrawn="1"/>
        </p:nvSpPr>
        <p:spPr>
          <a:xfrm>
            <a:off x="10761566" y="5828232"/>
            <a:ext cx="1430434" cy="10297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Tree>
    <p:extLst>
      <p:ext uri="{BB962C8B-B14F-4D97-AF65-F5344CB8AC3E}">
        <p14:creationId xmlns:p14="http://schemas.microsoft.com/office/powerpoint/2010/main" val="2939133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Otsikko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90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fi-FI"/>
              <a:t>Muokkaa perustyyl. napsautt.</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7/11/2018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0550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fi-FI"/>
              <a:t>Muokkaa perustyyl. napsautt.</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7/11/2018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88124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fi-FI"/>
              <a:t>Muokkaa perustyyl. napsautt.</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7/11/2018</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0456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fi-FI"/>
              <a:t>Muokkaa perustyyl. napsautt.</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7/11/2018</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887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7/11/2018</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01767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perustyyl. napsautt.</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7/11/2018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764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perustyyl. napsautt.</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7/11/2018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9854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0C329F11-6225-47E1-A108-D03F831AF38C}"/>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645271" y="350882"/>
            <a:ext cx="1790098" cy="1006930"/>
          </a:xfrm>
          <a:prstGeom prst="rect">
            <a:avLst/>
          </a:prstGeom>
        </p:spPr>
      </p:pic>
      <p:cxnSp>
        <p:nvCxnSpPr>
          <p:cNvPr id="12" name="Suora yhdysviiva 11">
            <a:extLst>
              <a:ext uri="{FF2B5EF4-FFF2-40B4-BE49-F238E27FC236}">
                <a16:creationId xmlns:a16="http://schemas.microsoft.com/office/drawing/2014/main" id="{3799BB2B-7502-40A5-9EA1-18D559268BA5}"/>
              </a:ext>
            </a:extLst>
          </p:cNvPr>
          <p:cNvCxnSpPr>
            <a:cxnSpLocks/>
          </p:cNvCxnSpPr>
          <p:nvPr userDrawn="1"/>
        </p:nvCxnSpPr>
        <p:spPr>
          <a:xfrm>
            <a:off x="3120285" y="283938"/>
            <a:ext cx="0" cy="62782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Kuva 13">
            <a:extLst>
              <a:ext uri="{FF2B5EF4-FFF2-40B4-BE49-F238E27FC236}">
                <a16:creationId xmlns:a16="http://schemas.microsoft.com/office/drawing/2014/main" id="{F468AC5D-69A2-4C9A-AB67-085C10E04982}"/>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15410" y="6176963"/>
            <a:ext cx="1249821" cy="346498"/>
          </a:xfrm>
          <a:prstGeom prst="rect">
            <a:avLst/>
          </a:prstGeom>
        </p:spPr>
      </p:pic>
      <p:cxnSp>
        <p:nvCxnSpPr>
          <p:cNvPr id="15" name="Suora yhdysviiva 14">
            <a:extLst>
              <a:ext uri="{FF2B5EF4-FFF2-40B4-BE49-F238E27FC236}">
                <a16:creationId xmlns:a16="http://schemas.microsoft.com/office/drawing/2014/main" id="{DD42D6A3-4192-4164-AE05-8F62F0E52F13}"/>
              </a:ext>
            </a:extLst>
          </p:cNvPr>
          <p:cNvCxnSpPr>
            <a:cxnSpLocks/>
          </p:cNvCxnSpPr>
          <p:nvPr userDrawn="1"/>
        </p:nvCxnSpPr>
        <p:spPr>
          <a:xfrm>
            <a:off x="580316" y="6043613"/>
            <a:ext cx="1899227" cy="0"/>
          </a:xfrm>
          <a:prstGeom prst="line">
            <a:avLst/>
          </a:prstGeom>
          <a:ln w="12700"/>
        </p:spPr>
        <p:style>
          <a:lnRef idx="1">
            <a:schemeClr val="dk1"/>
          </a:lnRef>
          <a:fillRef idx="0">
            <a:schemeClr val="dk1"/>
          </a:fillRef>
          <a:effectRef idx="0">
            <a:schemeClr val="dk1"/>
          </a:effectRef>
          <a:fontRef idx="minor">
            <a:schemeClr val="tx1"/>
          </a:fontRef>
        </p:style>
      </p:cxnSp>
      <p:sp>
        <p:nvSpPr>
          <p:cNvPr id="7" name="Tekstiruutu 1">
            <a:extLst>
              <a:ext uri="{FF2B5EF4-FFF2-40B4-BE49-F238E27FC236}">
                <a16:creationId xmlns:a16="http://schemas.microsoft.com/office/drawing/2014/main" id="{A28831D5-7D75-4250-9546-405DB6E97F87}"/>
              </a:ext>
            </a:extLst>
          </p:cNvPr>
          <p:cNvSpPr txBox="1"/>
          <p:nvPr userDrawn="1"/>
        </p:nvSpPr>
        <p:spPr>
          <a:xfrm>
            <a:off x="10426844" y="6562162"/>
            <a:ext cx="1765156" cy="215444"/>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 dirty="0">
                <a:latin typeface="Whitney Condensed Book" pitchFamily="50" charset="0"/>
              </a:rPr>
              <a:t>© 2018 T-Media Oy –  </a:t>
            </a:r>
            <a:r>
              <a:rPr lang="en-GB" sz="800" dirty="0" err="1">
                <a:latin typeface="Whitney Condensed Book" pitchFamily="50" charset="0"/>
              </a:rPr>
              <a:t>kaikki</a:t>
            </a:r>
            <a:r>
              <a:rPr lang="en-GB" sz="800" dirty="0">
                <a:latin typeface="Whitney Condensed Book" pitchFamily="50" charset="0"/>
              </a:rPr>
              <a:t> </a:t>
            </a:r>
            <a:r>
              <a:rPr lang="en-GB" sz="800" dirty="0" err="1">
                <a:latin typeface="Whitney Condensed Book" pitchFamily="50" charset="0"/>
              </a:rPr>
              <a:t>oikeudet</a:t>
            </a:r>
            <a:r>
              <a:rPr lang="en-GB" sz="800" dirty="0">
                <a:latin typeface="Whitney Condensed Book" pitchFamily="50" charset="0"/>
              </a:rPr>
              <a:t> </a:t>
            </a:r>
            <a:r>
              <a:rPr lang="en-GB" sz="800" dirty="0" err="1">
                <a:latin typeface="Whitney Condensed Book" pitchFamily="50" charset="0"/>
              </a:rPr>
              <a:t>pidätetään</a:t>
            </a:r>
            <a:r>
              <a:rPr lang="en-GB" sz="800" dirty="0">
                <a:latin typeface="Whitney Condensed Book" pitchFamily="50" charset="0"/>
              </a:rPr>
              <a:t> </a:t>
            </a:r>
          </a:p>
        </p:txBody>
      </p:sp>
    </p:spTree>
    <p:extLst>
      <p:ext uri="{BB962C8B-B14F-4D97-AF65-F5344CB8AC3E}">
        <p14:creationId xmlns:p14="http://schemas.microsoft.com/office/powerpoint/2010/main" val="310721767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688" r:id="rId13"/>
    <p:sldLayoutId id="2147483718" r:id="rId14"/>
    <p:sldLayoutId id="2147483675" r:id="rId15"/>
    <p:sldLayoutId id="2147483676" r:id="rId16"/>
    <p:sldLayoutId id="2147483677" r:id="rId17"/>
    <p:sldLayoutId id="2147483678" r:id="rId18"/>
    <p:sldLayoutId id="2147483680" r:id="rId19"/>
    <p:sldLayoutId id="2147483681" r:id="rId20"/>
    <p:sldLayoutId id="2147483683" r:id="rId21"/>
    <p:sldLayoutId id="2147483686" r:id="rId22"/>
    <p:sldLayoutId id="2147483687" r:id="rId23"/>
    <p:sldLayoutId id="2147483691"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4.jpe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F26C90C9-84B3-4AFD-B29F-E1473048401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32324" t="4857" r="21017" b="-160"/>
          <a:stretch/>
        </p:blipFill>
        <p:spPr>
          <a:xfrm>
            <a:off x="0" y="-11430"/>
            <a:ext cx="5036505" cy="6881462"/>
          </a:xfrm>
          <a:prstGeom prst="rect">
            <a:avLst/>
          </a:prstGeom>
        </p:spPr>
      </p:pic>
      <p:grpSp>
        <p:nvGrpSpPr>
          <p:cNvPr id="2" name="Ryhmä 1">
            <a:extLst>
              <a:ext uri="{FF2B5EF4-FFF2-40B4-BE49-F238E27FC236}">
                <a16:creationId xmlns:a16="http://schemas.microsoft.com/office/drawing/2014/main" id="{A515E585-0F81-4EFA-A25D-939E42F52176}"/>
              </a:ext>
            </a:extLst>
          </p:cNvPr>
          <p:cNvGrpSpPr/>
          <p:nvPr/>
        </p:nvGrpSpPr>
        <p:grpSpPr>
          <a:xfrm>
            <a:off x="-28514" y="-19050"/>
            <a:ext cx="655014" cy="6877050"/>
            <a:chOff x="-35900" y="-7620"/>
            <a:chExt cx="655014" cy="6877050"/>
          </a:xfrm>
        </p:grpSpPr>
        <p:sp>
          <p:nvSpPr>
            <p:cNvPr id="18" name="Suorakulmio 17">
              <a:extLst>
                <a:ext uri="{FF2B5EF4-FFF2-40B4-BE49-F238E27FC236}">
                  <a16:creationId xmlns:a16="http://schemas.microsoft.com/office/drawing/2014/main" id="{0AC5AA3F-36DB-4A7A-A150-2AF2DCFF9D87}"/>
                </a:ext>
              </a:extLst>
            </p:cNvPr>
            <p:cNvSpPr/>
            <p:nvPr/>
          </p:nvSpPr>
          <p:spPr>
            <a:xfrm>
              <a:off x="-7620" y="5308"/>
              <a:ext cx="619114" cy="6864122"/>
            </a:xfrm>
            <a:prstGeom prst="rect">
              <a:avLst/>
            </a:prstGeom>
            <a:solidFill>
              <a:schemeClr val="tx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kstiruutu 16">
              <a:extLst>
                <a:ext uri="{FF2B5EF4-FFF2-40B4-BE49-F238E27FC236}">
                  <a16:creationId xmlns:a16="http://schemas.microsoft.com/office/drawing/2014/main" id="{22F3F7B7-9F6C-43C5-9B62-81D1BD7AD1E2}"/>
                </a:ext>
              </a:extLst>
            </p:cNvPr>
            <p:cNvSpPr txBox="1"/>
            <p:nvPr/>
          </p:nvSpPr>
          <p:spPr>
            <a:xfrm rot="16200000">
              <a:off x="-3172513" y="3136612"/>
              <a:ext cx="6858001" cy="584775"/>
            </a:xfrm>
            <a:prstGeom prst="rect">
              <a:avLst/>
            </a:prstGeom>
            <a:noFill/>
          </p:spPr>
          <p:txBody>
            <a:bodyPr wrap="square" rtlCol="0">
              <a:spAutoFit/>
            </a:bodyPr>
            <a:lstStyle/>
            <a:p>
              <a:pPr algn="ctr"/>
              <a:r>
                <a:rPr lang="fi-FI" sz="3200" dirty="0">
                  <a:solidFill>
                    <a:schemeClr val="bg1"/>
                  </a:solidFill>
                  <a:latin typeface="Whitney Condensed Semibold" pitchFamily="50" charset="0"/>
                </a:rPr>
                <a:t>                                           </a:t>
              </a:r>
              <a:r>
                <a:rPr lang="fi-FI" sz="2000" dirty="0">
                  <a:solidFill>
                    <a:schemeClr val="bg1"/>
                  </a:solidFill>
                  <a:latin typeface="Whitney Condensed Semibold" pitchFamily="50" charset="0"/>
                </a:rPr>
                <a:t>LUOTTAMUKSELLINEN</a:t>
              </a:r>
              <a:endParaRPr lang="en-GB" sz="3200" dirty="0">
                <a:solidFill>
                  <a:schemeClr val="bg1"/>
                </a:solidFill>
                <a:latin typeface="Whitney Condensed Semibold" pitchFamily="50" charset="0"/>
              </a:endParaRPr>
            </a:p>
          </p:txBody>
        </p:sp>
        <p:cxnSp>
          <p:nvCxnSpPr>
            <p:cNvPr id="16" name="Suora yhdysviiva 15">
              <a:extLst>
                <a:ext uri="{FF2B5EF4-FFF2-40B4-BE49-F238E27FC236}">
                  <a16:creationId xmlns:a16="http://schemas.microsoft.com/office/drawing/2014/main" id="{CE472F3C-4F80-4C3D-B6C3-9C1C3DFEE7CB}"/>
                </a:ext>
              </a:extLst>
            </p:cNvPr>
            <p:cNvCxnSpPr>
              <a:cxnSpLocks/>
            </p:cNvCxnSpPr>
            <p:nvPr/>
          </p:nvCxnSpPr>
          <p:spPr>
            <a:xfrm>
              <a:off x="619114" y="-7620"/>
              <a:ext cx="0" cy="6858000"/>
            </a:xfrm>
            <a:prstGeom prst="line">
              <a:avLst/>
            </a:prstGeom>
            <a:ln w="19050">
              <a:solidFill>
                <a:srgbClr val="AFA649"/>
              </a:solidFill>
            </a:ln>
          </p:spPr>
          <p:style>
            <a:lnRef idx="1">
              <a:schemeClr val="accent6"/>
            </a:lnRef>
            <a:fillRef idx="0">
              <a:schemeClr val="accent6"/>
            </a:fillRef>
            <a:effectRef idx="0">
              <a:schemeClr val="accent6"/>
            </a:effectRef>
            <a:fontRef idx="minor">
              <a:schemeClr val="tx1"/>
            </a:fontRef>
          </p:style>
        </p:cxnSp>
      </p:grpSp>
      <p:sp>
        <p:nvSpPr>
          <p:cNvPr id="20" name="Tekstiruutu 1">
            <a:extLst>
              <a:ext uri="{FF2B5EF4-FFF2-40B4-BE49-F238E27FC236}">
                <a16:creationId xmlns:a16="http://schemas.microsoft.com/office/drawing/2014/main" id="{385A2486-CFC6-4098-BDE9-51E17EAA9DAA}"/>
              </a:ext>
            </a:extLst>
          </p:cNvPr>
          <p:cNvSpPr txBox="1"/>
          <p:nvPr/>
        </p:nvSpPr>
        <p:spPr>
          <a:xfrm>
            <a:off x="10282469" y="6540995"/>
            <a:ext cx="1765156" cy="215444"/>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 dirty="0">
                <a:latin typeface="Whitney Condensed Book" pitchFamily="50" charset="0"/>
              </a:rPr>
              <a:t>© 2018 T-Media Oy –  </a:t>
            </a:r>
            <a:r>
              <a:rPr lang="en-GB" sz="800" dirty="0" err="1">
                <a:latin typeface="Whitney Condensed Book" pitchFamily="50" charset="0"/>
              </a:rPr>
              <a:t>kaikki</a:t>
            </a:r>
            <a:r>
              <a:rPr lang="en-GB" sz="800" dirty="0">
                <a:latin typeface="Whitney Condensed Book" pitchFamily="50" charset="0"/>
              </a:rPr>
              <a:t> </a:t>
            </a:r>
            <a:r>
              <a:rPr lang="en-GB" sz="800" dirty="0" err="1">
                <a:latin typeface="Whitney Condensed Book" pitchFamily="50" charset="0"/>
              </a:rPr>
              <a:t>oikeudet</a:t>
            </a:r>
            <a:r>
              <a:rPr lang="en-GB" sz="800" dirty="0">
                <a:latin typeface="Whitney Condensed Book" pitchFamily="50" charset="0"/>
              </a:rPr>
              <a:t> </a:t>
            </a:r>
            <a:r>
              <a:rPr lang="en-GB" sz="800" dirty="0" err="1">
                <a:latin typeface="Whitney Condensed Book" pitchFamily="50" charset="0"/>
              </a:rPr>
              <a:t>pidätetään</a:t>
            </a:r>
            <a:r>
              <a:rPr lang="en-GB" sz="800" dirty="0">
                <a:latin typeface="Whitney Condensed Book" pitchFamily="50" charset="0"/>
              </a:rPr>
              <a:t> </a:t>
            </a:r>
          </a:p>
        </p:txBody>
      </p:sp>
      <p:sp>
        <p:nvSpPr>
          <p:cNvPr id="6" name="Tekstiruutu 5"/>
          <p:cNvSpPr txBox="1"/>
          <p:nvPr/>
        </p:nvSpPr>
        <p:spPr>
          <a:xfrm>
            <a:off x="6716889" y="4198809"/>
            <a:ext cx="4320495" cy="1477328"/>
          </a:xfrm>
          <a:prstGeom prst="rect">
            <a:avLst/>
          </a:prstGeom>
          <a:noFill/>
        </p:spPr>
        <p:txBody>
          <a:bodyPr wrap="square" rtlCol="0">
            <a:spAutoFit/>
          </a:bodyPr>
          <a:lstStyle/>
          <a:p>
            <a:pPr algn="ctr"/>
            <a:r>
              <a:rPr lang="fi-FI" sz="4000" dirty="0">
                <a:latin typeface="Whitney Condensed Light" pitchFamily="50" charset="0"/>
              </a:rPr>
              <a:t>TYÖNANTAJAKUVA </a:t>
            </a:r>
            <a:r>
              <a:rPr lang="fi-FI" sz="4000" dirty="0">
                <a:latin typeface="Whitney Condensed Book" pitchFamily="50" charset="0"/>
              </a:rPr>
              <a:t>2018</a:t>
            </a:r>
            <a:r>
              <a:rPr lang="fi-FI" sz="4000" dirty="0">
                <a:latin typeface="Whitney Condensed Light" pitchFamily="50" charset="0"/>
              </a:rPr>
              <a:t> </a:t>
            </a:r>
            <a:endParaRPr lang="fi-FI" sz="2000" dirty="0">
              <a:latin typeface="Whitney Condensed Light" pitchFamily="50" charset="0"/>
            </a:endParaRPr>
          </a:p>
          <a:p>
            <a:pPr algn="ctr"/>
            <a:r>
              <a:rPr lang="fi-FI" sz="2000" dirty="0">
                <a:latin typeface="Whitney Condensed Light" pitchFamily="50" charset="0"/>
              </a:rPr>
              <a:t>TEKNIIKAN JA KAUPALLISEN ALAN OSAAJAT</a:t>
            </a:r>
            <a:r>
              <a:rPr lang="fi-FI" sz="3200" dirty="0">
                <a:latin typeface="Whitney Condensed Black" pitchFamily="50" charset="0"/>
              </a:rPr>
              <a:t> </a:t>
            </a:r>
          </a:p>
          <a:p>
            <a:pPr algn="ctr"/>
            <a:r>
              <a:rPr lang="fi-FI" dirty="0">
                <a:latin typeface="Whitney Condensed Book" pitchFamily="50" charset="0"/>
              </a:rPr>
              <a:t>TIIVISTELMÄ</a:t>
            </a:r>
          </a:p>
        </p:txBody>
      </p:sp>
      <p:pic>
        <p:nvPicPr>
          <p:cNvPr id="7" name="Kuva 6">
            <a:extLst>
              <a:ext uri="{FF2B5EF4-FFF2-40B4-BE49-F238E27FC236}">
                <a16:creationId xmlns:a16="http://schemas.microsoft.com/office/drawing/2014/main" id="{6725E8FB-80FE-4C6A-AA84-3BC8FB3BCB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382" r="5194"/>
          <a:stretch/>
        </p:blipFill>
        <p:spPr>
          <a:xfrm>
            <a:off x="5036511" y="96749"/>
            <a:ext cx="7155717" cy="4102060"/>
          </a:xfrm>
          <a:prstGeom prst="rect">
            <a:avLst/>
          </a:prstGeom>
        </p:spPr>
      </p:pic>
      <p:grpSp>
        <p:nvGrpSpPr>
          <p:cNvPr id="3" name="Ryhmä 2">
            <a:extLst>
              <a:ext uri="{FF2B5EF4-FFF2-40B4-BE49-F238E27FC236}">
                <a16:creationId xmlns:a16="http://schemas.microsoft.com/office/drawing/2014/main" id="{361B5ED3-2A0A-4B7A-89E2-3EF832FA6DEE}"/>
              </a:ext>
            </a:extLst>
          </p:cNvPr>
          <p:cNvGrpSpPr/>
          <p:nvPr/>
        </p:nvGrpSpPr>
        <p:grpSpPr>
          <a:xfrm>
            <a:off x="792412" y="5949220"/>
            <a:ext cx="3478786" cy="807219"/>
            <a:chOff x="900521" y="5908472"/>
            <a:chExt cx="3478786" cy="807219"/>
          </a:xfrm>
        </p:grpSpPr>
        <p:sp>
          <p:nvSpPr>
            <p:cNvPr id="10" name="Tekstiruutu 6"/>
            <p:cNvSpPr txBox="1"/>
            <p:nvPr/>
          </p:nvSpPr>
          <p:spPr>
            <a:xfrm>
              <a:off x="900521" y="6438692"/>
              <a:ext cx="3478786" cy="276999"/>
            </a:xfrm>
            <a:prstGeom prst="rect">
              <a:avLst/>
            </a:prstGeom>
            <a:noFill/>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800"/>
                </a:spcAft>
                <a:defRPr/>
              </a:pPr>
              <a:r>
                <a:rPr lang="en-US" sz="1200" dirty="0">
                  <a:solidFill>
                    <a:schemeClr val="bg1"/>
                  </a:solidFill>
                  <a:latin typeface="Whitney Condensed Light" pitchFamily="50" charset="0"/>
                </a:rPr>
                <a:t>EVIDENCE BASED REPUTATION ADVISORY</a:t>
              </a:r>
            </a:p>
          </p:txBody>
        </p:sp>
        <p:pic>
          <p:nvPicPr>
            <p:cNvPr id="14" name="Kuva 13">
              <a:extLst>
                <a:ext uri="{FF2B5EF4-FFF2-40B4-BE49-F238E27FC236}">
                  <a16:creationId xmlns:a16="http://schemas.microsoft.com/office/drawing/2014/main" id="{8AD49362-64D1-49AB-9FEB-9BE5DD2A29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71235" y="5908472"/>
              <a:ext cx="2137359" cy="586492"/>
            </a:xfrm>
            <a:prstGeom prst="rect">
              <a:avLst/>
            </a:prstGeom>
          </p:spPr>
        </p:pic>
      </p:grpSp>
    </p:spTree>
    <p:extLst>
      <p:ext uri="{BB962C8B-B14F-4D97-AF65-F5344CB8AC3E}">
        <p14:creationId xmlns:p14="http://schemas.microsoft.com/office/powerpoint/2010/main" val="1026407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F3FFF570-6C31-40DF-8804-79ECB593FBF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10000" b="90000" l="7292" r="90990">
                        <a14:foregroundMark x1="45938" y1="55093" x2="52188" y2="53333"/>
                        <a14:foregroundMark x1="52969" y1="71389" x2="67604" y2="30741"/>
                        <a14:foregroundMark x1="84375" y1="29907" x2="47865" y2="40741"/>
                        <a14:foregroundMark x1="73542" y1="72222" x2="80208" y2="75278"/>
                        <a14:foregroundMark x1="80052" y1="64907" x2="72031" y2="61852"/>
                        <a14:foregroundMark x1="74531" y1="54259" x2="73385" y2="65926"/>
                        <a14:foregroundMark x1="56927" y1="72593" x2="57760" y2="67037"/>
                        <a14:foregroundMark x1="85000" y1="81944" x2="87656" y2="77870"/>
                        <a14:foregroundMark x1="87188" y1="78333" x2="86198" y2="76296"/>
                        <a14:foregroundMark x1="80208" y1="81852" x2="80729" y2="78148"/>
                        <a14:foregroundMark x1="30417" y1="86852" x2="30885" y2="57407"/>
                        <a14:foregroundMark x1="25365" y1="51574" x2="31250" y2="55093"/>
                        <a14:foregroundMark x1="8542" y1="37778" x2="10677" y2="35741"/>
                        <a14:foregroundMark x1="20885" y1="18519" x2="20885" y2="24074"/>
                        <a14:foregroundMark x1="42917" y1="28704" x2="42240" y2="34352"/>
                        <a14:foregroundMark x1="52083" y1="17685" x2="49323" y2="24167"/>
                        <a14:foregroundMark x1="60990" y1="16296" x2="58542" y2="28426"/>
                        <a14:foregroundMark x1="56406" y1="16759" x2="62292" y2="22963"/>
                        <a14:foregroundMark x1="78073" y1="20926" x2="82188" y2="26389"/>
                        <a14:foregroundMark x1="82240" y1="19722" x2="77448" y2="25833"/>
                        <a14:foregroundMark x1="88177" y1="24167" x2="87865" y2="32037"/>
                        <a14:foregroundMark x1="90313" y1="28426" x2="89948" y2="34722"/>
                        <a14:foregroundMark x1="68125" y1="17500" x2="63646" y2="19167"/>
                        <a14:foregroundMark x1="63958" y1="83704" x2="61875" y2="84444"/>
                        <a14:foregroundMark x1="33177" y1="86852" x2="32865" y2="84907"/>
                        <a14:foregroundMark x1="15833" y1="39352" x2="16302" y2="36944"/>
                      </a14:backgroundRemoval>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l="4802" t="11874" r="5196" b="9172"/>
          <a:stretch/>
        </p:blipFill>
        <p:spPr>
          <a:xfrm>
            <a:off x="986333" y="1683839"/>
            <a:ext cx="10668000" cy="5174161"/>
          </a:xfrm>
          <a:prstGeom prst="rect">
            <a:avLst/>
          </a:prstGeom>
        </p:spPr>
      </p:pic>
      <p:sp>
        <p:nvSpPr>
          <p:cNvPr id="10" name="Ellipsi 9">
            <a:extLst>
              <a:ext uri="{FF2B5EF4-FFF2-40B4-BE49-F238E27FC236}">
                <a16:creationId xmlns:a16="http://schemas.microsoft.com/office/drawing/2014/main" id="{4B5E5CF3-CAE8-4C4F-9205-9FD309F25952}"/>
              </a:ext>
            </a:extLst>
          </p:cNvPr>
          <p:cNvSpPr/>
          <p:nvPr/>
        </p:nvSpPr>
        <p:spPr>
          <a:xfrm>
            <a:off x="8846172" y="5136056"/>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Ellipsi 10">
            <a:extLst>
              <a:ext uri="{FF2B5EF4-FFF2-40B4-BE49-F238E27FC236}">
                <a16:creationId xmlns:a16="http://schemas.microsoft.com/office/drawing/2014/main" id="{8C363FFE-D85D-4F54-841A-8B0B60839063}"/>
              </a:ext>
            </a:extLst>
          </p:cNvPr>
          <p:cNvSpPr/>
          <p:nvPr/>
        </p:nvSpPr>
        <p:spPr>
          <a:xfrm>
            <a:off x="6262900" y="3725418"/>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Ellipsi 11">
            <a:extLst>
              <a:ext uri="{FF2B5EF4-FFF2-40B4-BE49-F238E27FC236}">
                <a16:creationId xmlns:a16="http://schemas.microsoft.com/office/drawing/2014/main" id="{E02EE815-6E8B-4572-A214-1E72F2E69D02}"/>
              </a:ext>
            </a:extLst>
          </p:cNvPr>
          <p:cNvSpPr/>
          <p:nvPr/>
        </p:nvSpPr>
        <p:spPr>
          <a:xfrm>
            <a:off x="6511969" y="3265931"/>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Ellipsi 12">
            <a:extLst>
              <a:ext uri="{FF2B5EF4-FFF2-40B4-BE49-F238E27FC236}">
                <a16:creationId xmlns:a16="http://schemas.microsoft.com/office/drawing/2014/main" id="{8403ED8F-87AA-4230-BCDA-BAAE4401B9BB}"/>
              </a:ext>
            </a:extLst>
          </p:cNvPr>
          <p:cNvSpPr/>
          <p:nvPr/>
        </p:nvSpPr>
        <p:spPr>
          <a:xfrm>
            <a:off x="8702940" y="4887314"/>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Ellipsi 13">
            <a:extLst>
              <a:ext uri="{FF2B5EF4-FFF2-40B4-BE49-F238E27FC236}">
                <a16:creationId xmlns:a16="http://schemas.microsoft.com/office/drawing/2014/main" id="{0018D93C-1CA2-4B80-BF43-89CA46E038FE}"/>
              </a:ext>
            </a:extLst>
          </p:cNvPr>
          <p:cNvSpPr/>
          <p:nvPr/>
        </p:nvSpPr>
        <p:spPr>
          <a:xfrm>
            <a:off x="6100614" y="3047054"/>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Ellipsi 14">
            <a:extLst>
              <a:ext uri="{FF2B5EF4-FFF2-40B4-BE49-F238E27FC236}">
                <a16:creationId xmlns:a16="http://schemas.microsoft.com/office/drawing/2014/main" id="{8EF6D40E-A0FF-4A6E-A6ED-C75B75322113}"/>
              </a:ext>
            </a:extLst>
          </p:cNvPr>
          <p:cNvSpPr/>
          <p:nvPr/>
        </p:nvSpPr>
        <p:spPr>
          <a:xfrm>
            <a:off x="2945045" y="3318115"/>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Ellipsi 15">
            <a:extLst>
              <a:ext uri="{FF2B5EF4-FFF2-40B4-BE49-F238E27FC236}">
                <a16:creationId xmlns:a16="http://schemas.microsoft.com/office/drawing/2014/main" id="{6FC17122-EFDE-4260-BDB2-4F77C75FFEB6}"/>
              </a:ext>
            </a:extLst>
          </p:cNvPr>
          <p:cNvSpPr/>
          <p:nvPr/>
        </p:nvSpPr>
        <p:spPr>
          <a:xfrm>
            <a:off x="6428665" y="3617155"/>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Ellipsi 16">
            <a:extLst>
              <a:ext uri="{FF2B5EF4-FFF2-40B4-BE49-F238E27FC236}">
                <a16:creationId xmlns:a16="http://schemas.microsoft.com/office/drawing/2014/main" id="{3528963C-A698-415D-A681-3896DE8C9464}"/>
              </a:ext>
            </a:extLst>
          </p:cNvPr>
          <p:cNvSpPr/>
          <p:nvPr/>
        </p:nvSpPr>
        <p:spPr>
          <a:xfrm>
            <a:off x="6191427" y="3608091"/>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Ellipsi 17">
            <a:extLst>
              <a:ext uri="{FF2B5EF4-FFF2-40B4-BE49-F238E27FC236}">
                <a16:creationId xmlns:a16="http://schemas.microsoft.com/office/drawing/2014/main" id="{1C9FCBD4-131E-46D5-BEE5-014270AA62F7}"/>
              </a:ext>
            </a:extLst>
          </p:cNvPr>
          <p:cNvSpPr/>
          <p:nvPr/>
        </p:nvSpPr>
        <p:spPr>
          <a:xfrm>
            <a:off x="3175643" y="4428403"/>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Ellipsi 18">
            <a:extLst>
              <a:ext uri="{FF2B5EF4-FFF2-40B4-BE49-F238E27FC236}">
                <a16:creationId xmlns:a16="http://schemas.microsoft.com/office/drawing/2014/main" id="{9A39DF68-167E-41F7-994C-6DEF15EBA8C2}"/>
              </a:ext>
            </a:extLst>
          </p:cNvPr>
          <p:cNvSpPr/>
          <p:nvPr/>
        </p:nvSpPr>
        <p:spPr>
          <a:xfrm>
            <a:off x="4565639" y="5189090"/>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Ellipsi 19">
            <a:extLst>
              <a:ext uri="{FF2B5EF4-FFF2-40B4-BE49-F238E27FC236}">
                <a16:creationId xmlns:a16="http://schemas.microsoft.com/office/drawing/2014/main" id="{2238729D-D26D-4C11-9A70-477F8956E8BC}"/>
              </a:ext>
            </a:extLst>
          </p:cNvPr>
          <p:cNvSpPr/>
          <p:nvPr/>
        </p:nvSpPr>
        <p:spPr>
          <a:xfrm>
            <a:off x="6594760" y="3685292"/>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Ellipsi 20">
            <a:extLst>
              <a:ext uri="{FF2B5EF4-FFF2-40B4-BE49-F238E27FC236}">
                <a16:creationId xmlns:a16="http://schemas.microsoft.com/office/drawing/2014/main" id="{D9413AEB-108B-4FE9-93A4-2879486F31C7}"/>
              </a:ext>
            </a:extLst>
          </p:cNvPr>
          <p:cNvSpPr/>
          <p:nvPr/>
        </p:nvSpPr>
        <p:spPr>
          <a:xfrm>
            <a:off x="3867305" y="4810114"/>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Ellipsi 21">
            <a:extLst>
              <a:ext uri="{FF2B5EF4-FFF2-40B4-BE49-F238E27FC236}">
                <a16:creationId xmlns:a16="http://schemas.microsoft.com/office/drawing/2014/main" id="{78A4B224-7638-4C16-8E22-BFE04D9FBA4D}"/>
              </a:ext>
            </a:extLst>
          </p:cNvPr>
          <p:cNvSpPr/>
          <p:nvPr/>
        </p:nvSpPr>
        <p:spPr>
          <a:xfrm>
            <a:off x="9803989" y="3484972"/>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Ellipsi 22">
            <a:extLst>
              <a:ext uri="{FF2B5EF4-FFF2-40B4-BE49-F238E27FC236}">
                <a16:creationId xmlns:a16="http://schemas.microsoft.com/office/drawing/2014/main" id="{C1657AB2-EC26-4929-9441-1A1985EFDC60}"/>
              </a:ext>
            </a:extLst>
          </p:cNvPr>
          <p:cNvSpPr/>
          <p:nvPr/>
        </p:nvSpPr>
        <p:spPr>
          <a:xfrm>
            <a:off x="6548698" y="3078783"/>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Ellipsi 23">
            <a:extLst>
              <a:ext uri="{FF2B5EF4-FFF2-40B4-BE49-F238E27FC236}">
                <a16:creationId xmlns:a16="http://schemas.microsoft.com/office/drawing/2014/main" id="{E3AA8134-CEA8-453C-A909-9C21598B7C73}"/>
              </a:ext>
            </a:extLst>
          </p:cNvPr>
          <p:cNvSpPr/>
          <p:nvPr/>
        </p:nvSpPr>
        <p:spPr>
          <a:xfrm>
            <a:off x="10678356" y="6060357"/>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Ellipsi 24">
            <a:extLst>
              <a:ext uri="{FF2B5EF4-FFF2-40B4-BE49-F238E27FC236}">
                <a16:creationId xmlns:a16="http://schemas.microsoft.com/office/drawing/2014/main" id="{AFAB9DC3-5970-429B-923F-9FB68BDA4F67}"/>
              </a:ext>
            </a:extLst>
          </p:cNvPr>
          <p:cNvSpPr/>
          <p:nvPr/>
        </p:nvSpPr>
        <p:spPr>
          <a:xfrm>
            <a:off x="6010819" y="3407771"/>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Ellipsi 25">
            <a:extLst>
              <a:ext uri="{FF2B5EF4-FFF2-40B4-BE49-F238E27FC236}">
                <a16:creationId xmlns:a16="http://schemas.microsoft.com/office/drawing/2014/main" id="{0AD31967-50AB-4E18-AD1B-CC6ADCDCAB8D}"/>
              </a:ext>
            </a:extLst>
          </p:cNvPr>
          <p:cNvSpPr/>
          <p:nvPr/>
        </p:nvSpPr>
        <p:spPr>
          <a:xfrm>
            <a:off x="5998544" y="3484972"/>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Ellipsi 26">
            <a:extLst>
              <a:ext uri="{FF2B5EF4-FFF2-40B4-BE49-F238E27FC236}">
                <a16:creationId xmlns:a16="http://schemas.microsoft.com/office/drawing/2014/main" id="{68275F11-6312-4DD1-BAE7-F1175FE62EFA}"/>
              </a:ext>
            </a:extLst>
          </p:cNvPr>
          <p:cNvSpPr/>
          <p:nvPr/>
        </p:nvSpPr>
        <p:spPr>
          <a:xfrm>
            <a:off x="9496641" y="5613272"/>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Ellipsi 27">
            <a:extLst>
              <a:ext uri="{FF2B5EF4-FFF2-40B4-BE49-F238E27FC236}">
                <a16:creationId xmlns:a16="http://schemas.microsoft.com/office/drawing/2014/main" id="{2047FBCB-41D4-438A-85B6-3FB92F38C3F4}"/>
              </a:ext>
            </a:extLst>
          </p:cNvPr>
          <p:cNvSpPr/>
          <p:nvPr/>
        </p:nvSpPr>
        <p:spPr>
          <a:xfrm>
            <a:off x="6603794" y="3155984"/>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Ellipsi 28">
            <a:extLst>
              <a:ext uri="{FF2B5EF4-FFF2-40B4-BE49-F238E27FC236}">
                <a16:creationId xmlns:a16="http://schemas.microsoft.com/office/drawing/2014/main" id="{9B249355-D8D8-4A25-871D-23B0E5AC2692}"/>
              </a:ext>
            </a:extLst>
          </p:cNvPr>
          <p:cNvSpPr/>
          <p:nvPr/>
        </p:nvSpPr>
        <p:spPr>
          <a:xfrm>
            <a:off x="3975716" y="5925388"/>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Ellipsi 29">
            <a:extLst>
              <a:ext uri="{FF2B5EF4-FFF2-40B4-BE49-F238E27FC236}">
                <a16:creationId xmlns:a16="http://schemas.microsoft.com/office/drawing/2014/main" id="{85223DA1-14E2-412B-96EE-9F9B4B1129BA}"/>
              </a:ext>
            </a:extLst>
          </p:cNvPr>
          <p:cNvSpPr/>
          <p:nvPr/>
        </p:nvSpPr>
        <p:spPr>
          <a:xfrm>
            <a:off x="5917235" y="3597723"/>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Ellipsi 30">
            <a:extLst>
              <a:ext uri="{FF2B5EF4-FFF2-40B4-BE49-F238E27FC236}">
                <a16:creationId xmlns:a16="http://schemas.microsoft.com/office/drawing/2014/main" id="{44B7240A-1261-4BC8-9741-066B3C7F5CAB}"/>
              </a:ext>
            </a:extLst>
          </p:cNvPr>
          <p:cNvSpPr/>
          <p:nvPr/>
        </p:nvSpPr>
        <p:spPr>
          <a:xfrm>
            <a:off x="6305891" y="3484972"/>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Ellipsi 31">
            <a:extLst>
              <a:ext uri="{FF2B5EF4-FFF2-40B4-BE49-F238E27FC236}">
                <a16:creationId xmlns:a16="http://schemas.microsoft.com/office/drawing/2014/main" id="{8115BAC6-2DC1-4AA8-B1A4-9C074CA1F268}"/>
              </a:ext>
            </a:extLst>
          </p:cNvPr>
          <p:cNvSpPr/>
          <p:nvPr/>
        </p:nvSpPr>
        <p:spPr>
          <a:xfrm>
            <a:off x="9496641" y="3562172"/>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Ellipsi 33">
            <a:extLst>
              <a:ext uri="{FF2B5EF4-FFF2-40B4-BE49-F238E27FC236}">
                <a16:creationId xmlns:a16="http://schemas.microsoft.com/office/drawing/2014/main" id="{7680F658-8D83-4501-BB99-CB955FD9207D}"/>
              </a:ext>
            </a:extLst>
          </p:cNvPr>
          <p:cNvSpPr/>
          <p:nvPr/>
        </p:nvSpPr>
        <p:spPr>
          <a:xfrm>
            <a:off x="6357522" y="3683592"/>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Ellipsi 34">
            <a:extLst>
              <a:ext uri="{FF2B5EF4-FFF2-40B4-BE49-F238E27FC236}">
                <a16:creationId xmlns:a16="http://schemas.microsoft.com/office/drawing/2014/main" id="{15710362-5A86-47D5-9AB5-CA555388CFC4}"/>
              </a:ext>
            </a:extLst>
          </p:cNvPr>
          <p:cNvSpPr/>
          <p:nvPr/>
        </p:nvSpPr>
        <p:spPr>
          <a:xfrm>
            <a:off x="8007839" y="4428403"/>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llipsi 36">
            <a:extLst>
              <a:ext uri="{FF2B5EF4-FFF2-40B4-BE49-F238E27FC236}">
                <a16:creationId xmlns:a16="http://schemas.microsoft.com/office/drawing/2014/main" id="{96DFD3F2-7E83-473B-B239-4064E63C55BD}"/>
              </a:ext>
            </a:extLst>
          </p:cNvPr>
          <p:cNvSpPr/>
          <p:nvPr/>
        </p:nvSpPr>
        <p:spPr>
          <a:xfrm>
            <a:off x="6694137" y="4171973"/>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Ellipsi 37">
            <a:extLst>
              <a:ext uri="{FF2B5EF4-FFF2-40B4-BE49-F238E27FC236}">
                <a16:creationId xmlns:a16="http://schemas.microsoft.com/office/drawing/2014/main" id="{84A85283-35DD-4DD0-83CD-A9E0798059D2}"/>
              </a:ext>
            </a:extLst>
          </p:cNvPr>
          <p:cNvSpPr/>
          <p:nvPr/>
        </p:nvSpPr>
        <p:spPr>
          <a:xfrm>
            <a:off x="6141269" y="3240915"/>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Ellipsi 38">
            <a:extLst>
              <a:ext uri="{FF2B5EF4-FFF2-40B4-BE49-F238E27FC236}">
                <a16:creationId xmlns:a16="http://schemas.microsoft.com/office/drawing/2014/main" id="{41B49986-B0AB-433D-8A92-9D3F2134B129}"/>
              </a:ext>
            </a:extLst>
          </p:cNvPr>
          <p:cNvSpPr/>
          <p:nvPr/>
        </p:nvSpPr>
        <p:spPr>
          <a:xfrm>
            <a:off x="6104403" y="3424503"/>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Ellipsi 39">
            <a:extLst>
              <a:ext uri="{FF2B5EF4-FFF2-40B4-BE49-F238E27FC236}">
                <a16:creationId xmlns:a16="http://schemas.microsoft.com/office/drawing/2014/main" id="{F2D99767-3109-4281-9B46-061D91D23E45}"/>
              </a:ext>
            </a:extLst>
          </p:cNvPr>
          <p:cNvSpPr/>
          <p:nvPr/>
        </p:nvSpPr>
        <p:spPr>
          <a:xfrm>
            <a:off x="7808733" y="4300429"/>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Ellipsi 40">
            <a:extLst>
              <a:ext uri="{FF2B5EF4-FFF2-40B4-BE49-F238E27FC236}">
                <a16:creationId xmlns:a16="http://schemas.microsoft.com/office/drawing/2014/main" id="{A312B1FD-F098-4805-8856-B04FE6BAD829}"/>
              </a:ext>
            </a:extLst>
          </p:cNvPr>
          <p:cNvSpPr/>
          <p:nvPr/>
        </p:nvSpPr>
        <p:spPr>
          <a:xfrm>
            <a:off x="9215774" y="4547282"/>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Ellipsi 41">
            <a:extLst>
              <a:ext uri="{FF2B5EF4-FFF2-40B4-BE49-F238E27FC236}">
                <a16:creationId xmlns:a16="http://schemas.microsoft.com/office/drawing/2014/main" id="{0F13584E-D02D-44F6-9998-60E92170D434}"/>
              </a:ext>
            </a:extLst>
          </p:cNvPr>
          <p:cNvSpPr/>
          <p:nvPr/>
        </p:nvSpPr>
        <p:spPr>
          <a:xfrm>
            <a:off x="6333811" y="3351859"/>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Ellipsi 42">
            <a:extLst>
              <a:ext uri="{FF2B5EF4-FFF2-40B4-BE49-F238E27FC236}">
                <a16:creationId xmlns:a16="http://schemas.microsoft.com/office/drawing/2014/main" id="{D0E7A8DF-8863-47FE-B041-2AF0702340D3}"/>
              </a:ext>
            </a:extLst>
          </p:cNvPr>
          <p:cNvSpPr/>
          <p:nvPr/>
        </p:nvSpPr>
        <p:spPr>
          <a:xfrm>
            <a:off x="5668208" y="3802618"/>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Ellipsi 43">
            <a:extLst>
              <a:ext uri="{FF2B5EF4-FFF2-40B4-BE49-F238E27FC236}">
                <a16:creationId xmlns:a16="http://schemas.microsoft.com/office/drawing/2014/main" id="{C8DBD878-B32A-4637-B197-9FC999C502B8}"/>
              </a:ext>
            </a:extLst>
          </p:cNvPr>
          <p:cNvSpPr/>
          <p:nvPr/>
        </p:nvSpPr>
        <p:spPr>
          <a:xfrm>
            <a:off x="9388410" y="3943684"/>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Ellipsi 44">
            <a:extLst>
              <a:ext uri="{FF2B5EF4-FFF2-40B4-BE49-F238E27FC236}">
                <a16:creationId xmlns:a16="http://schemas.microsoft.com/office/drawing/2014/main" id="{6DD4C441-D375-471B-85D8-DAA54B80023A}"/>
              </a:ext>
            </a:extLst>
          </p:cNvPr>
          <p:cNvSpPr/>
          <p:nvPr/>
        </p:nvSpPr>
        <p:spPr>
          <a:xfrm>
            <a:off x="6644448" y="3638908"/>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Ellipsi 45">
            <a:extLst>
              <a:ext uri="{FF2B5EF4-FFF2-40B4-BE49-F238E27FC236}">
                <a16:creationId xmlns:a16="http://schemas.microsoft.com/office/drawing/2014/main" id="{96A747E8-7C66-4AB4-B75E-28D1306A09E1}"/>
              </a:ext>
            </a:extLst>
          </p:cNvPr>
          <p:cNvSpPr/>
          <p:nvPr/>
        </p:nvSpPr>
        <p:spPr>
          <a:xfrm>
            <a:off x="7086726" y="3244267"/>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Ellipsi 46">
            <a:extLst>
              <a:ext uri="{FF2B5EF4-FFF2-40B4-BE49-F238E27FC236}">
                <a16:creationId xmlns:a16="http://schemas.microsoft.com/office/drawing/2014/main" id="{655AF361-5772-43A4-8152-B2EF11C2324B}"/>
              </a:ext>
            </a:extLst>
          </p:cNvPr>
          <p:cNvSpPr/>
          <p:nvPr/>
        </p:nvSpPr>
        <p:spPr>
          <a:xfrm>
            <a:off x="6327542" y="3788630"/>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Ellipsi 47">
            <a:extLst>
              <a:ext uri="{FF2B5EF4-FFF2-40B4-BE49-F238E27FC236}">
                <a16:creationId xmlns:a16="http://schemas.microsoft.com/office/drawing/2014/main" id="{B7539071-1626-495E-AF9D-A1AB98C70E17}"/>
              </a:ext>
            </a:extLst>
          </p:cNvPr>
          <p:cNvSpPr/>
          <p:nvPr/>
        </p:nvSpPr>
        <p:spPr>
          <a:xfrm>
            <a:off x="7168035" y="4339030"/>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Ellipsi 48">
            <a:extLst>
              <a:ext uri="{FF2B5EF4-FFF2-40B4-BE49-F238E27FC236}">
                <a16:creationId xmlns:a16="http://schemas.microsoft.com/office/drawing/2014/main" id="{556F04CC-3017-45E7-A066-D7A51D49DB37}"/>
              </a:ext>
            </a:extLst>
          </p:cNvPr>
          <p:cNvSpPr/>
          <p:nvPr/>
        </p:nvSpPr>
        <p:spPr>
          <a:xfrm>
            <a:off x="6514671" y="3562172"/>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Ellipsi 49">
            <a:extLst>
              <a:ext uri="{FF2B5EF4-FFF2-40B4-BE49-F238E27FC236}">
                <a16:creationId xmlns:a16="http://schemas.microsoft.com/office/drawing/2014/main" id="{C01B52CF-679E-4D1C-BB8D-806B700C9B47}"/>
              </a:ext>
            </a:extLst>
          </p:cNvPr>
          <p:cNvSpPr/>
          <p:nvPr/>
        </p:nvSpPr>
        <p:spPr>
          <a:xfrm>
            <a:off x="6273865" y="3619936"/>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Ellipsi 50">
            <a:extLst>
              <a:ext uri="{FF2B5EF4-FFF2-40B4-BE49-F238E27FC236}">
                <a16:creationId xmlns:a16="http://schemas.microsoft.com/office/drawing/2014/main" id="{E2E1152B-2431-4BA5-AC8D-AE47333468D8}"/>
              </a:ext>
            </a:extLst>
          </p:cNvPr>
          <p:cNvSpPr/>
          <p:nvPr/>
        </p:nvSpPr>
        <p:spPr>
          <a:xfrm>
            <a:off x="6507027" y="5829288"/>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Ellipsi 51">
            <a:extLst>
              <a:ext uri="{FF2B5EF4-FFF2-40B4-BE49-F238E27FC236}">
                <a16:creationId xmlns:a16="http://schemas.microsoft.com/office/drawing/2014/main" id="{759A9A7D-CB8A-4511-B67F-ECDE417E4394}"/>
              </a:ext>
            </a:extLst>
          </p:cNvPr>
          <p:cNvSpPr/>
          <p:nvPr/>
        </p:nvSpPr>
        <p:spPr>
          <a:xfrm>
            <a:off x="5798735" y="3802618"/>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Ellipsi 52">
            <a:extLst>
              <a:ext uri="{FF2B5EF4-FFF2-40B4-BE49-F238E27FC236}">
                <a16:creationId xmlns:a16="http://schemas.microsoft.com/office/drawing/2014/main" id="{F39207D6-C09D-4068-95C4-0AB9EE8EDA4D}"/>
              </a:ext>
            </a:extLst>
          </p:cNvPr>
          <p:cNvSpPr/>
          <p:nvPr/>
        </p:nvSpPr>
        <p:spPr>
          <a:xfrm>
            <a:off x="6316867" y="3116395"/>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Ellipsi 53">
            <a:extLst>
              <a:ext uri="{FF2B5EF4-FFF2-40B4-BE49-F238E27FC236}">
                <a16:creationId xmlns:a16="http://schemas.microsoft.com/office/drawing/2014/main" id="{03A70D74-092E-4BFB-B808-CAB2D7C8C9E0}"/>
              </a:ext>
            </a:extLst>
          </p:cNvPr>
          <p:cNvSpPr/>
          <p:nvPr/>
        </p:nvSpPr>
        <p:spPr>
          <a:xfrm>
            <a:off x="6155810" y="3680531"/>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Ellipsi 54">
            <a:extLst>
              <a:ext uri="{FF2B5EF4-FFF2-40B4-BE49-F238E27FC236}">
                <a16:creationId xmlns:a16="http://schemas.microsoft.com/office/drawing/2014/main" id="{791549B9-EC77-432E-8A5D-25E471E713A9}"/>
              </a:ext>
            </a:extLst>
          </p:cNvPr>
          <p:cNvSpPr/>
          <p:nvPr/>
        </p:nvSpPr>
        <p:spPr>
          <a:xfrm>
            <a:off x="9139163" y="4351202"/>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Ellipsi 55">
            <a:extLst>
              <a:ext uri="{FF2B5EF4-FFF2-40B4-BE49-F238E27FC236}">
                <a16:creationId xmlns:a16="http://schemas.microsoft.com/office/drawing/2014/main" id="{41411E9F-9D34-42AF-A395-5DF2D9C8D6AD}"/>
              </a:ext>
            </a:extLst>
          </p:cNvPr>
          <p:cNvSpPr/>
          <p:nvPr/>
        </p:nvSpPr>
        <p:spPr>
          <a:xfrm>
            <a:off x="8672205" y="4585883"/>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Ellipsi 56">
            <a:extLst>
              <a:ext uri="{FF2B5EF4-FFF2-40B4-BE49-F238E27FC236}">
                <a16:creationId xmlns:a16="http://schemas.microsoft.com/office/drawing/2014/main" id="{97EA5E76-41FD-4DCD-B188-0DFCFAF5D79B}"/>
              </a:ext>
            </a:extLst>
          </p:cNvPr>
          <p:cNvSpPr/>
          <p:nvPr/>
        </p:nvSpPr>
        <p:spPr>
          <a:xfrm>
            <a:off x="6815694" y="3827231"/>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Ellipsi 57">
            <a:extLst>
              <a:ext uri="{FF2B5EF4-FFF2-40B4-BE49-F238E27FC236}">
                <a16:creationId xmlns:a16="http://schemas.microsoft.com/office/drawing/2014/main" id="{D661B55C-24D2-4817-816F-F29E215E84F5}"/>
              </a:ext>
            </a:extLst>
          </p:cNvPr>
          <p:cNvSpPr/>
          <p:nvPr/>
        </p:nvSpPr>
        <p:spPr>
          <a:xfrm>
            <a:off x="5849985" y="3385903"/>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Ellipsi 58">
            <a:extLst>
              <a:ext uri="{FF2B5EF4-FFF2-40B4-BE49-F238E27FC236}">
                <a16:creationId xmlns:a16="http://schemas.microsoft.com/office/drawing/2014/main" id="{87CA3531-F685-496D-B90E-D4CD9590BD17}"/>
              </a:ext>
            </a:extLst>
          </p:cNvPr>
          <p:cNvSpPr/>
          <p:nvPr/>
        </p:nvSpPr>
        <p:spPr>
          <a:xfrm>
            <a:off x="3662867" y="3926963"/>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Ellipsi 59">
            <a:extLst>
              <a:ext uri="{FF2B5EF4-FFF2-40B4-BE49-F238E27FC236}">
                <a16:creationId xmlns:a16="http://schemas.microsoft.com/office/drawing/2014/main" id="{90FD5305-5835-43A1-BD77-367CAA81A677}"/>
              </a:ext>
            </a:extLst>
          </p:cNvPr>
          <p:cNvSpPr/>
          <p:nvPr/>
        </p:nvSpPr>
        <p:spPr>
          <a:xfrm>
            <a:off x="8846171" y="4624483"/>
            <a:ext cx="81309" cy="77200"/>
          </a:xfrm>
          <a:prstGeom prst="ellipse">
            <a:avLst/>
          </a:prstGeom>
          <a:solidFill>
            <a:srgbClr val="AFA6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Kuva 2"/>
          <p:cNvPicPr>
            <a:picLocks noChangeAspect="1"/>
          </p:cNvPicPr>
          <p:nvPr/>
        </p:nvPicPr>
        <p:blipFill rotWithShape="1">
          <a:blip r:embed="rId4" cstate="screen">
            <a:extLst>
              <a:ext uri="{28A0092B-C50C-407E-A947-70E740481C1C}">
                <a14:useLocalDpi xmlns:a14="http://schemas.microsoft.com/office/drawing/2010/main"/>
              </a:ext>
            </a:extLst>
          </a:blip>
          <a:srcRect t="29040" b="-1"/>
          <a:stretch/>
        </p:blipFill>
        <p:spPr>
          <a:xfrm>
            <a:off x="4078884" y="536744"/>
            <a:ext cx="4034235" cy="1134637"/>
          </a:xfrm>
          <a:prstGeom prst="rect">
            <a:avLst/>
          </a:prstGeom>
        </p:spPr>
      </p:pic>
      <p:sp>
        <p:nvSpPr>
          <p:cNvPr id="4" name="Tekstiruutu 6"/>
          <p:cNvSpPr txBox="1"/>
          <p:nvPr/>
        </p:nvSpPr>
        <p:spPr>
          <a:xfrm>
            <a:off x="4466641" y="255585"/>
            <a:ext cx="3478786" cy="307777"/>
          </a:xfrm>
          <a:prstGeom prst="rect">
            <a:avLst/>
          </a:prstGeom>
          <a:noFill/>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800"/>
              </a:spcAft>
              <a:defRPr/>
            </a:pPr>
            <a:r>
              <a:rPr lang="en-US" sz="1400" dirty="0">
                <a:latin typeface="Whitney Condensed Book" pitchFamily="50" charset="0"/>
              </a:rPr>
              <a:t>EVIDENCE BASED REPUTATION ADVISORY</a:t>
            </a:r>
          </a:p>
        </p:txBody>
      </p:sp>
      <p:cxnSp>
        <p:nvCxnSpPr>
          <p:cNvPr id="33" name="Suora yhdysviiva 32"/>
          <p:cNvCxnSpPr/>
          <p:nvPr/>
        </p:nvCxnSpPr>
        <p:spPr>
          <a:xfrm>
            <a:off x="3971313" y="1671379"/>
            <a:ext cx="43371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Taulukko 7"/>
          <p:cNvGraphicFramePr>
            <a:graphicFrameLocks noGrp="1"/>
          </p:cNvGraphicFramePr>
          <p:nvPr>
            <p:extLst/>
          </p:nvPr>
        </p:nvGraphicFramePr>
        <p:xfrm>
          <a:off x="1578451" y="25264"/>
          <a:ext cx="871607" cy="6842213"/>
        </p:xfrm>
        <a:graphic>
          <a:graphicData uri="http://schemas.openxmlformats.org/drawingml/2006/table">
            <a:tbl>
              <a:tblPr/>
              <a:tblGrid>
                <a:gridCol w="871607">
                  <a:extLst>
                    <a:ext uri="{9D8B030D-6E8A-4147-A177-3AD203B41FA5}">
                      <a16:colId xmlns:a16="http://schemas.microsoft.com/office/drawing/2014/main" val="916597708"/>
                    </a:ext>
                  </a:extLst>
                </a:gridCol>
              </a:tblGrid>
              <a:tr h="139637">
                <a:tc>
                  <a:txBody>
                    <a:bodyPr/>
                    <a:lstStyle/>
                    <a:p>
                      <a:r>
                        <a:rPr lang="en-GB" sz="800" dirty="0">
                          <a:solidFill>
                            <a:schemeClr val="bg2">
                              <a:lumMod val="90000"/>
                            </a:schemeClr>
                          </a:solidFill>
                          <a:effectLst/>
                          <a:latin typeface="Whitney Condensed Light" pitchFamily="50" charset="0"/>
                        </a:rPr>
                        <a:t>Australia</a:t>
                      </a:r>
                    </a:p>
                  </a:txBody>
                  <a:tcPr marL="0" marR="0" marT="0" marB="0" anchor="ctr">
                    <a:lnL>
                      <a:noFill/>
                    </a:lnL>
                    <a:lnR>
                      <a:noFill/>
                    </a:lnR>
                    <a:lnT>
                      <a:noFill/>
                    </a:lnT>
                    <a:lnB>
                      <a:noFill/>
                    </a:lnB>
                    <a:noFill/>
                  </a:tcPr>
                </a:tc>
                <a:extLst>
                  <a:ext uri="{0D108BD9-81ED-4DB2-BD59-A6C34878D82A}">
                    <a16:rowId xmlns:a16="http://schemas.microsoft.com/office/drawing/2014/main" val="1712549868"/>
                  </a:ext>
                </a:extLst>
              </a:tr>
              <a:tr h="139637">
                <a:tc>
                  <a:txBody>
                    <a:bodyPr/>
                    <a:lstStyle/>
                    <a:p>
                      <a:r>
                        <a:rPr lang="en-GB" sz="800" dirty="0">
                          <a:solidFill>
                            <a:schemeClr val="bg2">
                              <a:lumMod val="90000"/>
                            </a:schemeClr>
                          </a:solidFill>
                          <a:effectLst/>
                          <a:latin typeface="Whitney Condensed Light" pitchFamily="50" charset="0"/>
                        </a:rPr>
                        <a:t>Austria</a:t>
                      </a:r>
                    </a:p>
                  </a:txBody>
                  <a:tcPr marL="0" marR="0" marT="0" marB="0" anchor="ctr">
                    <a:lnL>
                      <a:noFill/>
                    </a:lnL>
                    <a:lnR>
                      <a:noFill/>
                    </a:lnR>
                    <a:lnT>
                      <a:noFill/>
                    </a:lnT>
                    <a:lnB>
                      <a:noFill/>
                    </a:lnB>
                    <a:noFill/>
                  </a:tcPr>
                </a:tc>
                <a:extLst>
                  <a:ext uri="{0D108BD9-81ED-4DB2-BD59-A6C34878D82A}">
                    <a16:rowId xmlns:a16="http://schemas.microsoft.com/office/drawing/2014/main" val="1624372466"/>
                  </a:ext>
                </a:extLst>
              </a:tr>
              <a:tr h="139637">
                <a:tc>
                  <a:txBody>
                    <a:bodyPr/>
                    <a:lstStyle/>
                    <a:p>
                      <a:r>
                        <a:rPr lang="en-GB" sz="800" dirty="0">
                          <a:solidFill>
                            <a:schemeClr val="bg2">
                              <a:lumMod val="90000"/>
                            </a:schemeClr>
                          </a:solidFill>
                          <a:effectLst/>
                          <a:latin typeface="Whitney Condensed Light" pitchFamily="50" charset="0"/>
                        </a:rPr>
                        <a:t>Belgium</a:t>
                      </a:r>
                    </a:p>
                  </a:txBody>
                  <a:tcPr marL="0" marR="0" marT="0" marB="0" anchor="ctr">
                    <a:lnL>
                      <a:noFill/>
                    </a:lnL>
                    <a:lnR>
                      <a:noFill/>
                    </a:lnR>
                    <a:lnT>
                      <a:noFill/>
                    </a:lnT>
                    <a:lnB>
                      <a:noFill/>
                    </a:lnB>
                    <a:noFill/>
                  </a:tcPr>
                </a:tc>
                <a:extLst>
                  <a:ext uri="{0D108BD9-81ED-4DB2-BD59-A6C34878D82A}">
                    <a16:rowId xmlns:a16="http://schemas.microsoft.com/office/drawing/2014/main" val="3305672401"/>
                  </a:ext>
                </a:extLst>
              </a:tr>
              <a:tr h="139637">
                <a:tc>
                  <a:txBody>
                    <a:bodyPr/>
                    <a:lstStyle/>
                    <a:p>
                      <a:r>
                        <a:rPr lang="en-GB" sz="800" dirty="0">
                          <a:solidFill>
                            <a:schemeClr val="bg2">
                              <a:lumMod val="90000"/>
                            </a:schemeClr>
                          </a:solidFill>
                          <a:effectLst/>
                          <a:latin typeface="Whitney Condensed Light" pitchFamily="50" charset="0"/>
                        </a:rPr>
                        <a:t>Brazil</a:t>
                      </a:r>
                    </a:p>
                  </a:txBody>
                  <a:tcPr marL="0" marR="0" marT="0" marB="0" anchor="ctr">
                    <a:lnL>
                      <a:noFill/>
                    </a:lnL>
                    <a:lnR>
                      <a:noFill/>
                    </a:lnR>
                    <a:lnT>
                      <a:noFill/>
                    </a:lnT>
                    <a:lnB>
                      <a:noFill/>
                    </a:lnB>
                    <a:noFill/>
                  </a:tcPr>
                </a:tc>
                <a:extLst>
                  <a:ext uri="{0D108BD9-81ED-4DB2-BD59-A6C34878D82A}">
                    <a16:rowId xmlns:a16="http://schemas.microsoft.com/office/drawing/2014/main" val="2598885400"/>
                  </a:ext>
                </a:extLst>
              </a:tr>
              <a:tr h="139637">
                <a:tc>
                  <a:txBody>
                    <a:bodyPr/>
                    <a:lstStyle/>
                    <a:p>
                      <a:r>
                        <a:rPr lang="en-GB" sz="800" dirty="0">
                          <a:solidFill>
                            <a:schemeClr val="bg2">
                              <a:lumMod val="90000"/>
                            </a:schemeClr>
                          </a:solidFill>
                          <a:effectLst/>
                          <a:latin typeface="Whitney Condensed Light" pitchFamily="50" charset="0"/>
                        </a:rPr>
                        <a:t>Bulgaria</a:t>
                      </a:r>
                    </a:p>
                  </a:txBody>
                  <a:tcPr marL="0" marR="0" marT="0" marB="0" anchor="ctr">
                    <a:lnL>
                      <a:noFill/>
                    </a:lnL>
                    <a:lnR>
                      <a:noFill/>
                    </a:lnR>
                    <a:lnT>
                      <a:noFill/>
                    </a:lnT>
                    <a:lnB>
                      <a:noFill/>
                    </a:lnB>
                    <a:noFill/>
                  </a:tcPr>
                </a:tc>
                <a:extLst>
                  <a:ext uri="{0D108BD9-81ED-4DB2-BD59-A6C34878D82A}">
                    <a16:rowId xmlns:a16="http://schemas.microsoft.com/office/drawing/2014/main" val="508760643"/>
                  </a:ext>
                </a:extLst>
              </a:tr>
              <a:tr h="139637">
                <a:tc>
                  <a:txBody>
                    <a:bodyPr/>
                    <a:lstStyle/>
                    <a:p>
                      <a:r>
                        <a:rPr lang="en-GB" sz="800" dirty="0">
                          <a:solidFill>
                            <a:schemeClr val="bg2">
                              <a:lumMod val="90000"/>
                            </a:schemeClr>
                          </a:solidFill>
                          <a:effectLst/>
                          <a:latin typeface="Whitney Condensed Light" pitchFamily="50" charset="0"/>
                        </a:rPr>
                        <a:t>Canada</a:t>
                      </a:r>
                    </a:p>
                  </a:txBody>
                  <a:tcPr marL="0" marR="0" marT="0" marB="0" anchor="ctr">
                    <a:lnL>
                      <a:noFill/>
                    </a:lnL>
                    <a:lnR>
                      <a:noFill/>
                    </a:lnR>
                    <a:lnT>
                      <a:noFill/>
                    </a:lnT>
                    <a:lnB>
                      <a:noFill/>
                    </a:lnB>
                    <a:noFill/>
                  </a:tcPr>
                </a:tc>
                <a:extLst>
                  <a:ext uri="{0D108BD9-81ED-4DB2-BD59-A6C34878D82A}">
                    <a16:rowId xmlns:a16="http://schemas.microsoft.com/office/drawing/2014/main" val="907528640"/>
                  </a:ext>
                </a:extLst>
              </a:tr>
              <a:tr h="139637">
                <a:tc>
                  <a:txBody>
                    <a:bodyPr/>
                    <a:lstStyle/>
                    <a:p>
                      <a:r>
                        <a:rPr lang="en-GB" sz="800" dirty="0">
                          <a:solidFill>
                            <a:schemeClr val="bg2">
                              <a:lumMod val="90000"/>
                            </a:schemeClr>
                          </a:solidFill>
                          <a:effectLst/>
                          <a:latin typeface="Whitney Condensed Light" pitchFamily="50" charset="0"/>
                        </a:rPr>
                        <a:t>Chile</a:t>
                      </a:r>
                    </a:p>
                  </a:txBody>
                  <a:tcPr marL="0" marR="0" marT="0" marB="0" anchor="ctr">
                    <a:lnL>
                      <a:noFill/>
                    </a:lnL>
                    <a:lnR>
                      <a:noFill/>
                    </a:lnR>
                    <a:lnT>
                      <a:noFill/>
                    </a:lnT>
                    <a:lnB>
                      <a:noFill/>
                    </a:lnB>
                    <a:noFill/>
                  </a:tcPr>
                </a:tc>
                <a:extLst>
                  <a:ext uri="{0D108BD9-81ED-4DB2-BD59-A6C34878D82A}">
                    <a16:rowId xmlns:a16="http://schemas.microsoft.com/office/drawing/2014/main" val="1307457786"/>
                  </a:ext>
                </a:extLst>
              </a:tr>
              <a:tr h="139637">
                <a:tc>
                  <a:txBody>
                    <a:bodyPr/>
                    <a:lstStyle/>
                    <a:p>
                      <a:r>
                        <a:rPr lang="en-GB" sz="800" dirty="0">
                          <a:solidFill>
                            <a:schemeClr val="bg2">
                              <a:lumMod val="90000"/>
                            </a:schemeClr>
                          </a:solidFill>
                          <a:effectLst/>
                          <a:latin typeface="Whitney Condensed Light" pitchFamily="50" charset="0"/>
                        </a:rPr>
                        <a:t>China</a:t>
                      </a:r>
                    </a:p>
                  </a:txBody>
                  <a:tcPr marL="0" marR="0" marT="0" marB="0" anchor="ctr">
                    <a:lnL>
                      <a:noFill/>
                    </a:lnL>
                    <a:lnR>
                      <a:noFill/>
                    </a:lnR>
                    <a:lnT>
                      <a:noFill/>
                    </a:lnT>
                    <a:lnB>
                      <a:noFill/>
                    </a:lnB>
                    <a:noFill/>
                  </a:tcPr>
                </a:tc>
                <a:extLst>
                  <a:ext uri="{0D108BD9-81ED-4DB2-BD59-A6C34878D82A}">
                    <a16:rowId xmlns:a16="http://schemas.microsoft.com/office/drawing/2014/main" val="1670294631"/>
                  </a:ext>
                </a:extLst>
              </a:tr>
              <a:tr h="139637">
                <a:tc>
                  <a:txBody>
                    <a:bodyPr/>
                    <a:lstStyle/>
                    <a:p>
                      <a:r>
                        <a:rPr lang="en-GB" sz="800" dirty="0">
                          <a:solidFill>
                            <a:schemeClr val="bg2">
                              <a:lumMod val="90000"/>
                            </a:schemeClr>
                          </a:solidFill>
                          <a:effectLst/>
                          <a:latin typeface="Whitney Condensed Light" pitchFamily="50" charset="0"/>
                        </a:rPr>
                        <a:t>Colombia</a:t>
                      </a:r>
                    </a:p>
                  </a:txBody>
                  <a:tcPr marL="0" marR="0" marT="0" marB="0" anchor="ctr">
                    <a:lnL>
                      <a:noFill/>
                    </a:lnL>
                    <a:lnR>
                      <a:noFill/>
                    </a:lnR>
                    <a:lnT>
                      <a:noFill/>
                    </a:lnT>
                    <a:lnB>
                      <a:noFill/>
                    </a:lnB>
                    <a:noFill/>
                  </a:tcPr>
                </a:tc>
                <a:extLst>
                  <a:ext uri="{0D108BD9-81ED-4DB2-BD59-A6C34878D82A}">
                    <a16:rowId xmlns:a16="http://schemas.microsoft.com/office/drawing/2014/main" val="1339027925"/>
                  </a:ext>
                </a:extLst>
              </a:tr>
              <a:tr h="139637">
                <a:tc>
                  <a:txBody>
                    <a:bodyPr/>
                    <a:lstStyle/>
                    <a:p>
                      <a:r>
                        <a:rPr lang="en-GB" sz="800" dirty="0">
                          <a:solidFill>
                            <a:schemeClr val="bg2">
                              <a:lumMod val="90000"/>
                            </a:schemeClr>
                          </a:solidFill>
                          <a:effectLst/>
                          <a:latin typeface="Whitney Condensed Light" pitchFamily="50" charset="0"/>
                        </a:rPr>
                        <a:t>Croatia</a:t>
                      </a:r>
                    </a:p>
                  </a:txBody>
                  <a:tcPr marL="0" marR="0" marT="0" marB="0" anchor="ctr">
                    <a:lnL>
                      <a:noFill/>
                    </a:lnL>
                    <a:lnR>
                      <a:noFill/>
                    </a:lnR>
                    <a:lnT>
                      <a:noFill/>
                    </a:lnT>
                    <a:lnB>
                      <a:noFill/>
                    </a:lnB>
                    <a:noFill/>
                  </a:tcPr>
                </a:tc>
                <a:extLst>
                  <a:ext uri="{0D108BD9-81ED-4DB2-BD59-A6C34878D82A}">
                    <a16:rowId xmlns:a16="http://schemas.microsoft.com/office/drawing/2014/main" val="2204576230"/>
                  </a:ext>
                </a:extLst>
              </a:tr>
              <a:tr h="139637">
                <a:tc>
                  <a:txBody>
                    <a:bodyPr/>
                    <a:lstStyle/>
                    <a:p>
                      <a:r>
                        <a:rPr lang="en-GB" sz="800" dirty="0">
                          <a:solidFill>
                            <a:schemeClr val="bg2">
                              <a:lumMod val="90000"/>
                            </a:schemeClr>
                          </a:solidFill>
                          <a:effectLst/>
                          <a:latin typeface="Whitney Condensed Light" pitchFamily="50" charset="0"/>
                        </a:rPr>
                        <a:t>Czech Republic</a:t>
                      </a:r>
                    </a:p>
                  </a:txBody>
                  <a:tcPr marL="0" marR="0" marT="0" marB="0" anchor="ctr">
                    <a:lnL>
                      <a:noFill/>
                    </a:lnL>
                    <a:lnR>
                      <a:noFill/>
                    </a:lnR>
                    <a:lnT>
                      <a:noFill/>
                    </a:lnT>
                    <a:lnB>
                      <a:noFill/>
                    </a:lnB>
                    <a:noFill/>
                  </a:tcPr>
                </a:tc>
                <a:extLst>
                  <a:ext uri="{0D108BD9-81ED-4DB2-BD59-A6C34878D82A}">
                    <a16:rowId xmlns:a16="http://schemas.microsoft.com/office/drawing/2014/main" val="1357546019"/>
                  </a:ext>
                </a:extLst>
              </a:tr>
              <a:tr h="139637">
                <a:tc>
                  <a:txBody>
                    <a:bodyPr/>
                    <a:lstStyle/>
                    <a:p>
                      <a:r>
                        <a:rPr lang="en-GB" sz="800" dirty="0">
                          <a:solidFill>
                            <a:schemeClr val="bg2">
                              <a:lumMod val="90000"/>
                            </a:schemeClr>
                          </a:solidFill>
                          <a:effectLst/>
                          <a:latin typeface="Whitney Condensed Light" pitchFamily="50" charset="0"/>
                        </a:rPr>
                        <a:t>Denmark</a:t>
                      </a:r>
                    </a:p>
                  </a:txBody>
                  <a:tcPr marL="0" marR="0" marT="0" marB="0" anchor="ctr">
                    <a:lnL>
                      <a:noFill/>
                    </a:lnL>
                    <a:lnR>
                      <a:noFill/>
                    </a:lnR>
                    <a:lnT>
                      <a:noFill/>
                    </a:lnT>
                    <a:lnB>
                      <a:noFill/>
                    </a:lnB>
                    <a:noFill/>
                  </a:tcPr>
                </a:tc>
                <a:extLst>
                  <a:ext uri="{0D108BD9-81ED-4DB2-BD59-A6C34878D82A}">
                    <a16:rowId xmlns:a16="http://schemas.microsoft.com/office/drawing/2014/main" val="2841379202"/>
                  </a:ext>
                </a:extLst>
              </a:tr>
              <a:tr h="139637">
                <a:tc>
                  <a:txBody>
                    <a:bodyPr/>
                    <a:lstStyle/>
                    <a:p>
                      <a:r>
                        <a:rPr lang="en-GB" sz="800" dirty="0">
                          <a:solidFill>
                            <a:schemeClr val="bg2">
                              <a:lumMod val="90000"/>
                            </a:schemeClr>
                          </a:solidFill>
                          <a:effectLst/>
                          <a:latin typeface="Whitney Condensed Light" pitchFamily="50" charset="0"/>
                        </a:rPr>
                        <a:t>Egypt</a:t>
                      </a:r>
                    </a:p>
                  </a:txBody>
                  <a:tcPr marL="0" marR="0" marT="0" marB="0" anchor="ctr">
                    <a:lnL>
                      <a:noFill/>
                    </a:lnL>
                    <a:lnR>
                      <a:noFill/>
                    </a:lnR>
                    <a:lnT>
                      <a:noFill/>
                    </a:lnT>
                    <a:lnB>
                      <a:noFill/>
                    </a:lnB>
                    <a:noFill/>
                  </a:tcPr>
                </a:tc>
                <a:extLst>
                  <a:ext uri="{0D108BD9-81ED-4DB2-BD59-A6C34878D82A}">
                    <a16:rowId xmlns:a16="http://schemas.microsoft.com/office/drawing/2014/main" val="2723495954"/>
                  </a:ext>
                </a:extLst>
              </a:tr>
              <a:tr h="139637">
                <a:tc>
                  <a:txBody>
                    <a:bodyPr/>
                    <a:lstStyle/>
                    <a:p>
                      <a:r>
                        <a:rPr lang="en-GB" sz="800" dirty="0">
                          <a:solidFill>
                            <a:schemeClr val="bg2">
                              <a:lumMod val="90000"/>
                            </a:schemeClr>
                          </a:solidFill>
                          <a:effectLst/>
                          <a:latin typeface="Whitney Condensed Light" pitchFamily="50" charset="0"/>
                        </a:rPr>
                        <a:t>Estonia</a:t>
                      </a:r>
                    </a:p>
                  </a:txBody>
                  <a:tcPr marL="0" marR="0" marT="0" marB="0" anchor="ctr">
                    <a:lnL>
                      <a:noFill/>
                    </a:lnL>
                    <a:lnR>
                      <a:noFill/>
                    </a:lnR>
                    <a:lnT>
                      <a:noFill/>
                    </a:lnT>
                    <a:lnB>
                      <a:noFill/>
                    </a:lnB>
                    <a:noFill/>
                  </a:tcPr>
                </a:tc>
                <a:extLst>
                  <a:ext uri="{0D108BD9-81ED-4DB2-BD59-A6C34878D82A}">
                    <a16:rowId xmlns:a16="http://schemas.microsoft.com/office/drawing/2014/main" val="2721381288"/>
                  </a:ext>
                </a:extLst>
              </a:tr>
              <a:tr h="139637">
                <a:tc>
                  <a:txBody>
                    <a:bodyPr/>
                    <a:lstStyle/>
                    <a:p>
                      <a:r>
                        <a:rPr lang="en-GB" sz="800" dirty="0">
                          <a:solidFill>
                            <a:schemeClr val="bg2">
                              <a:lumMod val="90000"/>
                            </a:schemeClr>
                          </a:solidFill>
                          <a:effectLst/>
                          <a:latin typeface="Whitney Condensed Light" pitchFamily="50" charset="0"/>
                        </a:rPr>
                        <a:t>Finland</a:t>
                      </a:r>
                    </a:p>
                  </a:txBody>
                  <a:tcPr marL="0" marR="0" marT="0" marB="0" anchor="ctr">
                    <a:lnL>
                      <a:noFill/>
                    </a:lnL>
                    <a:lnR>
                      <a:noFill/>
                    </a:lnR>
                    <a:lnT>
                      <a:noFill/>
                    </a:lnT>
                    <a:lnB>
                      <a:noFill/>
                    </a:lnB>
                    <a:noFill/>
                  </a:tcPr>
                </a:tc>
                <a:extLst>
                  <a:ext uri="{0D108BD9-81ED-4DB2-BD59-A6C34878D82A}">
                    <a16:rowId xmlns:a16="http://schemas.microsoft.com/office/drawing/2014/main" val="2591658358"/>
                  </a:ext>
                </a:extLst>
              </a:tr>
              <a:tr h="139637">
                <a:tc>
                  <a:txBody>
                    <a:bodyPr/>
                    <a:lstStyle/>
                    <a:p>
                      <a:r>
                        <a:rPr lang="en-GB" sz="800" dirty="0">
                          <a:solidFill>
                            <a:schemeClr val="bg2">
                              <a:lumMod val="90000"/>
                            </a:schemeClr>
                          </a:solidFill>
                          <a:effectLst/>
                          <a:latin typeface="Whitney Condensed Light" pitchFamily="50" charset="0"/>
                        </a:rPr>
                        <a:t>France</a:t>
                      </a:r>
                    </a:p>
                  </a:txBody>
                  <a:tcPr marL="0" marR="0" marT="0" marB="0" anchor="ctr">
                    <a:lnL>
                      <a:noFill/>
                    </a:lnL>
                    <a:lnR>
                      <a:noFill/>
                    </a:lnR>
                    <a:lnT>
                      <a:noFill/>
                    </a:lnT>
                    <a:lnB>
                      <a:noFill/>
                    </a:lnB>
                    <a:noFill/>
                  </a:tcPr>
                </a:tc>
                <a:extLst>
                  <a:ext uri="{0D108BD9-81ED-4DB2-BD59-A6C34878D82A}">
                    <a16:rowId xmlns:a16="http://schemas.microsoft.com/office/drawing/2014/main" val="3238083901"/>
                  </a:ext>
                </a:extLst>
              </a:tr>
              <a:tr h="139637">
                <a:tc>
                  <a:txBody>
                    <a:bodyPr/>
                    <a:lstStyle/>
                    <a:p>
                      <a:r>
                        <a:rPr lang="en-GB" sz="800" dirty="0">
                          <a:solidFill>
                            <a:schemeClr val="bg2">
                              <a:lumMod val="90000"/>
                            </a:schemeClr>
                          </a:solidFill>
                          <a:effectLst/>
                          <a:latin typeface="Whitney Condensed Light" pitchFamily="50" charset="0"/>
                        </a:rPr>
                        <a:t>Germany</a:t>
                      </a:r>
                    </a:p>
                  </a:txBody>
                  <a:tcPr marL="0" marR="0" marT="0" marB="0" anchor="ctr">
                    <a:lnL>
                      <a:noFill/>
                    </a:lnL>
                    <a:lnR>
                      <a:noFill/>
                    </a:lnR>
                    <a:lnT>
                      <a:noFill/>
                    </a:lnT>
                    <a:lnB>
                      <a:noFill/>
                    </a:lnB>
                    <a:noFill/>
                  </a:tcPr>
                </a:tc>
                <a:extLst>
                  <a:ext uri="{0D108BD9-81ED-4DB2-BD59-A6C34878D82A}">
                    <a16:rowId xmlns:a16="http://schemas.microsoft.com/office/drawing/2014/main" val="1840616120"/>
                  </a:ext>
                </a:extLst>
              </a:tr>
              <a:tr h="139637">
                <a:tc>
                  <a:txBody>
                    <a:bodyPr/>
                    <a:lstStyle/>
                    <a:p>
                      <a:r>
                        <a:rPr lang="en-GB" sz="800" dirty="0">
                          <a:solidFill>
                            <a:schemeClr val="bg2">
                              <a:lumMod val="90000"/>
                            </a:schemeClr>
                          </a:solidFill>
                          <a:effectLst/>
                          <a:latin typeface="Whitney Condensed Light" pitchFamily="50" charset="0"/>
                        </a:rPr>
                        <a:t>Hungary</a:t>
                      </a:r>
                    </a:p>
                  </a:txBody>
                  <a:tcPr marL="0" marR="0" marT="0" marB="0" anchor="ctr">
                    <a:lnL>
                      <a:noFill/>
                    </a:lnL>
                    <a:lnR>
                      <a:noFill/>
                    </a:lnR>
                    <a:lnT>
                      <a:noFill/>
                    </a:lnT>
                    <a:lnB>
                      <a:noFill/>
                    </a:lnB>
                    <a:noFill/>
                  </a:tcPr>
                </a:tc>
                <a:extLst>
                  <a:ext uri="{0D108BD9-81ED-4DB2-BD59-A6C34878D82A}">
                    <a16:rowId xmlns:a16="http://schemas.microsoft.com/office/drawing/2014/main" val="2320272723"/>
                  </a:ext>
                </a:extLst>
              </a:tr>
              <a:tr h="139637">
                <a:tc>
                  <a:txBody>
                    <a:bodyPr/>
                    <a:lstStyle/>
                    <a:p>
                      <a:r>
                        <a:rPr lang="en-GB" sz="800" dirty="0">
                          <a:solidFill>
                            <a:schemeClr val="bg2">
                              <a:lumMod val="90000"/>
                            </a:schemeClr>
                          </a:solidFill>
                          <a:effectLst/>
                          <a:latin typeface="Whitney Condensed Light" pitchFamily="50" charset="0"/>
                        </a:rPr>
                        <a:t>India</a:t>
                      </a:r>
                    </a:p>
                  </a:txBody>
                  <a:tcPr marL="0" marR="0" marT="0" marB="0" anchor="ctr">
                    <a:lnL>
                      <a:noFill/>
                    </a:lnL>
                    <a:lnR>
                      <a:noFill/>
                    </a:lnR>
                    <a:lnT>
                      <a:noFill/>
                    </a:lnT>
                    <a:lnB>
                      <a:noFill/>
                    </a:lnB>
                    <a:noFill/>
                  </a:tcPr>
                </a:tc>
                <a:extLst>
                  <a:ext uri="{0D108BD9-81ED-4DB2-BD59-A6C34878D82A}">
                    <a16:rowId xmlns:a16="http://schemas.microsoft.com/office/drawing/2014/main" val="2805152609"/>
                  </a:ext>
                </a:extLst>
              </a:tr>
              <a:tr h="139637">
                <a:tc>
                  <a:txBody>
                    <a:bodyPr/>
                    <a:lstStyle/>
                    <a:p>
                      <a:r>
                        <a:rPr lang="en-GB" sz="800" dirty="0">
                          <a:solidFill>
                            <a:schemeClr val="bg2">
                              <a:lumMod val="90000"/>
                            </a:schemeClr>
                          </a:solidFill>
                          <a:effectLst/>
                          <a:latin typeface="Whitney Condensed Light" pitchFamily="50" charset="0"/>
                        </a:rPr>
                        <a:t>Indonesia</a:t>
                      </a:r>
                    </a:p>
                  </a:txBody>
                  <a:tcPr marL="0" marR="0" marT="0" marB="0" anchor="ctr">
                    <a:lnL>
                      <a:noFill/>
                    </a:lnL>
                    <a:lnR>
                      <a:noFill/>
                    </a:lnR>
                    <a:lnT>
                      <a:noFill/>
                    </a:lnT>
                    <a:lnB>
                      <a:noFill/>
                    </a:lnB>
                    <a:noFill/>
                  </a:tcPr>
                </a:tc>
                <a:extLst>
                  <a:ext uri="{0D108BD9-81ED-4DB2-BD59-A6C34878D82A}">
                    <a16:rowId xmlns:a16="http://schemas.microsoft.com/office/drawing/2014/main" val="1641166505"/>
                  </a:ext>
                </a:extLst>
              </a:tr>
              <a:tr h="139637">
                <a:tc>
                  <a:txBody>
                    <a:bodyPr/>
                    <a:lstStyle/>
                    <a:p>
                      <a:r>
                        <a:rPr lang="en-GB" sz="800" dirty="0">
                          <a:solidFill>
                            <a:schemeClr val="bg2">
                              <a:lumMod val="90000"/>
                            </a:schemeClr>
                          </a:solidFill>
                          <a:effectLst/>
                          <a:latin typeface="Whitney Condensed Light" pitchFamily="50" charset="0"/>
                        </a:rPr>
                        <a:t>Italy</a:t>
                      </a:r>
                    </a:p>
                  </a:txBody>
                  <a:tcPr marL="0" marR="0" marT="0" marB="0" anchor="ctr">
                    <a:lnL>
                      <a:noFill/>
                    </a:lnL>
                    <a:lnR>
                      <a:noFill/>
                    </a:lnR>
                    <a:lnT>
                      <a:noFill/>
                    </a:lnT>
                    <a:lnB>
                      <a:noFill/>
                    </a:lnB>
                    <a:noFill/>
                  </a:tcPr>
                </a:tc>
                <a:extLst>
                  <a:ext uri="{0D108BD9-81ED-4DB2-BD59-A6C34878D82A}">
                    <a16:rowId xmlns:a16="http://schemas.microsoft.com/office/drawing/2014/main" val="2418848272"/>
                  </a:ext>
                </a:extLst>
              </a:tr>
              <a:tr h="139637">
                <a:tc>
                  <a:txBody>
                    <a:bodyPr/>
                    <a:lstStyle/>
                    <a:p>
                      <a:r>
                        <a:rPr lang="en-GB" sz="800" dirty="0">
                          <a:solidFill>
                            <a:schemeClr val="bg2">
                              <a:lumMod val="90000"/>
                            </a:schemeClr>
                          </a:solidFill>
                          <a:effectLst/>
                          <a:latin typeface="Whitney Condensed Light" pitchFamily="50" charset="0"/>
                        </a:rPr>
                        <a:t>Japan</a:t>
                      </a:r>
                    </a:p>
                  </a:txBody>
                  <a:tcPr marL="0" marR="0" marT="0" marB="0" anchor="ctr">
                    <a:lnL>
                      <a:noFill/>
                    </a:lnL>
                    <a:lnR>
                      <a:noFill/>
                    </a:lnR>
                    <a:lnT>
                      <a:noFill/>
                    </a:lnT>
                    <a:lnB>
                      <a:noFill/>
                    </a:lnB>
                    <a:noFill/>
                  </a:tcPr>
                </a:tc>
                <a:extLst>
                  <a:ext uri="{0D108BD9-81ED-4DB2-BD59-A6C34878D82A}">
                    <a16:rowId xmlns:a16="http://schemas.microsoft.com/office/drawing/2014/main" val="2859172829"/>
                  </a:ext>
                </a:extLst>
              </a:tr>
              <a:tr h="139637">
                <a:tc>
                  <a:txBody>
                    <a:bodyPr/>
                    <a:lstStyle/>
                    <a:p>
                      <a:r>
                        <a:rPr lang="en-GB" sz="800" dirty="0">
                          <a:solidFill>
                            <a:schemeClr val="bg2">
                              <a:lumMod val="90000"/>
                            </a:schemeClr>
                          </a:solidFill>
                          <a:effectLst/>
                          <a:latin typeface="Whitney Condensed Light" pitchFamily="50" charset="0"/>
                        </a:rPr>
                        <a:t>Lithuania</a:t>
                      </a:r>
                    </a:p>
                  </a:txBody>
                  <a:tcPr marL="0" marR="0" marT="0" marB="0" anchor="ctr">
                    <a:lnL>
                      <a:noFill/>
                    </a:lnL>
                    <a:lnR>
                      <a:noFill/>
                    </a:lnR>
                    <a:lnT>
                      <a:noFill/>
                    </a:lnT>
                    <a:lnB>
                      <a:noFill/>
                    </a:lnB>
                    <a:noFill/>
                  </a:tcPr>
                </a:tc>
                <a:extLst>
                  <a:ext uri="{0D108BD9-81ED-4DB2-BD59-A6C34878D82A}">
                    <a16:rowId xmlns:a16="http://schemas.microsoft.com/office/drawing/2014/main" val="2084895840"/>
                  </a:ext>
                </a:extLst>
              </a:tr>
              <a:tr h="139637">
                <a:tc>
                  <a:txBody>
                    <a:bodyPr/>
                    <a:lstStyle/>
                    <a:p>
                      <a:r>
                        <a:rPr lang="en-GB" sz="800" dirty="0">
                          <a:solidFill>
                            <a:schemeClr val="bg2">
                              <a:lumMod val="90000"/>
                            </a:schemeClr>
                          </a:solidFill>
                          <a:effectLst/>
                          <a:latin typeface="Whitney Condensed Light" pitchFamily="50" charset="0"/>
                        </a:rPr>
                        <a:t>Malaysia</a:t>
                      </a:r>
                    </a:p>
                  </a:txBody>
                  <a:tcPr marL="0" marR="0" marT="0" marB="0" anchor="ctr">
                    <a:lnL>
                      <a:noFill/>
                    </a:lnL>
                    <a:lnR>
                      <a:noFill/>
                    </a:lnR>
                    <a:lnT>
                      <a:noFill/>
                    </a:lnT>
                    <a:lnB>
                      <a:noFill/>
                    </a:lnB>
                    <a:noFill/>
                  </a:tcPr>
                </a:tc>
                <a:extLst>
                  <a:ext uri="{0D108BD9-81ED-4DB2-BD59-A6C34878D82A}">
                    <a16:rowId xmlns:a16="http://schemas.microsoft.com/office/drawing/2014/main" val="1914345899"/>
                  </a:ext>
                </a:extLst>
              </a:tr>
              <a:tr h="139637">
                <a:tc>
                  <a:txBody>
                    <a:bodyPr/>
                    <a:lstStyle/>
                    <a:p>
                      <a:r>
                        <a:rPr lang="en-GB" sz="800" dirty="0">
                          <a:solidFill>
                            <a:schemeClr val="bg2">
                              <a:lumMod val="90000"/>
                            </a:schemeClr>
                          </a:solidFill>
                          <a:effectLst/>
                          <a:latin typeface="Whitney Condensed Light" pitchFamily="50" charset="0"/>
                        </a:rPr>
                        <a:t>Mexico</a:t>
                      </a:r>
                    </a:p>
                  </a:txBody>
                  <a:tcPr marL="0" marR="0" marT="0" marB="0" anchor="ctr">
                    <a:lnL>
                      <a:noFill/>
                    </a:lnL>
                    <a:lnR>
                      <a:noFill/>
                    </a:lnR>
                    <a:lnT>
                      <a:noFill/>
                    </a:lnT>
                    <a:lnB>
                      <a:noFill/>
                    </a:lnB>
                    <a:noFill/>
                  </a:tcPr>
                </a:tc>
                <a:extLst>
                  <a:ext uri="{0D108BD9-81ED-4DB2-BD59-A6C34878D82A}">
                    <a16:rowId xmlns:a16="http://schemas.microsoft.com/office/drawing/2014/main" val="569392675"/>
                  </a:ext>
                </a:extLst>
              </a:tr>
              <a:tr h="139637">
                <a:tc>
                  <a:txBody>
                    <a:bodyPr/>
                    <a:lstStyle/>
                    <a:p>
                      <a:r>
                        <a:rPr lang="en-GB" sz="800" dirty="0">
                          <a:solidFill>
                            <a:schemeClr val="bg2">
                              <a:lumMod val="90000"/>
                            </a:schemeClr>
                          </a:solidFill>
                          <a:effectLst/>
                          <a:latin typeface="Whitney Condensed Light" pitchFamily="50" charset="0"/>
                        </a:rPr>
                        <a:t>Netherlands</a:t>
                      </a:r>
                    </a:p>
                  </a:txBody>
                  <a:tcPr marL="0" marR="0" marT="0" marB="0" anchor="ctr">
                    <a:lnL>
                      <a:noFill/>
                    </a:lnL>
                    <a:lnR>
                      <a:noFill/>
                    </a:lnR>
                    <a:lnT>
                      <a:noFill/>
                    </a:lnT>
                    <a:lnB>
                      <a:noFill/>
                    </a:lnB>
                    <a:noFill/>
                  </a:tcPr>
                </a:tc>
                <a:extLst>
                  <a:ext uri="{0D108BD9-81ED-4DB2-BD59-A6C34878D82A}">
                    <a16:rowId xmlns:a16="http://schemas.microsoft.com/office/drawing/2014/main" val="3283053035"/>
                  </a:ext>
                </a:extLst>
              </a:tr>
              <a:tr h="139637">
                <a:tc>
                  <a:txBody>
                    <a:bodyPr/>
                    <a:lstStyle/>
                    <a:p>
                      <a:r>
                        <a:rPr lang="en-GB" sz="800" dirty="0">
                          <a:solidFill>
                            <a:schemeClr val="bg2">
                              <a:lumMod val="90000"/>
                            </a:schemeClr>
                          </a:solidFill>
                          <a:effectLst/>
                          <a:latin typeface="Whitney Condensed Light" pitchFamily="50" charset="0"/>
                        </a:rPr>
                        <a:t>New Zealand</a:t>
                      </a:r>
                    </a:p>
                  </a:txBody>
                  <a:tcPr marL="0" marR="0" marT="0" marB="0" anchor="ctr">
                    <a:lnL>
                      <a:noFill/>
                    </a:lnL>
                    <a:lnR>
                      <a:noFill/>
                    </a:lnR>
                    <a:lnT>
                      <a:noFill/>
                    </a:lnT>
                    <a:lnB>
                      <a:noFill/>
                    </a:lnB>
                    <a:noFill/>
                  </a:tcPr>
                </a:tc>
                <a:extLst>
                  <a:ext uri="{0D108BD9-81ED-4DB2-BD59-A6C34878D82A}">
                    <a16:rowId xmlns:a16="http://schemas.microsoft.com/office/drawing/2014/main" val="1600241451"/>
                  </a:ext>
                </a:extLst>
              </a:tr>
              <a:tr h="139637">
                <a:tc>
                  <a:txBody>
                    <a:bodyPr/>
                    <a:lstStyle/>
                    <a:p>
                      <a:r>
                        <a:rPr lang="en-GB" sz="800" dirty="0">
                          <a:solidFill>
                            <a:schemeClr val="bg2">
                              <a:lumMod val="90000"/>
                            </a:schemeClr>
                          </a:solidFill>
                          <a:effectLst/>
                          <a:latin typeface="Whitney Condensed Light" pitchFamily="50" charset="0"/>
                        </a:rPr>
                        <a:t>Norway</a:t>
                      </a:r>
                    </a:p>
                  </a:txBody>
                  <a:tcPr marL="0" marR="0" marT="0" marB="0" anchor="ctr">
                    <a:lnL>
                      <a:noFill/>
                    </a:lnL>
                    <a:lnR>
                      <a:noFill/>
                    </a:lnR>
                    <a:lnT>
                      <a:noFill/>
                    </a:lnT>
                    <a:lnB>
                      <a:noFill/>
                    </a:lnB>
                    <a:noFill/>
                  </a:tcPr>
                </a:tc>
                <a:extLst>
                  <a:ext uri="{0D108BD9-81ED-4DB2-BD59-A6C34878D82A}">
                    <a16:rowId xmlns:a16="http://schemas.microsoft.com/office/drawing/2014/main" val="2357493234"/>
                  </a:ext>
                </a:extLst>
              </a:tr>
              <a:tr h="139637">
                <a:tc>
                  <a:txBody>
                    <a:bodyPr/>
                    <a:lstStyle/>
                    <a:p>
                      <a:r>
                        <a:rPr lang="en-GB" sz="800" dirty="0">
                          <a:solidFill>
                            <a:schemeClr val="bg2">
                              <a:lumMod val="90000"/>
                            </a:schemeClr>
                          </a:solidFill>
                          <a:effectLst/>
                          <a:latin typeface="Whitney Condensed Light" pitchFamily="50" charset="0"/>
                        </a:rPr>
                        <a:t>Pakistan</a:t>
                      </a:r>
                    </a:p>
                  </a:txBody>
                  <a:tcPr marL="0" marR="0" marT="0" marB="0" anchor="ctr">
                    <a:lnL>
                      <a:noFill/>
                    </a:lnL>
                    <a:lnR>
                      <a:noFill/>
                    </a:lnR>
                    <a:lnT>
                      <a:noFill/>
                    </a:lnT>
                    <a:lnB>
                      <a:noFill/>
                    </a:lnB>
                    <a:noFill/>
                  </a:tcPr>
                </a:tc>
                <a:extLst>
                  <a:ext uri="{0D108BD9-81ED-4DB2-BD59-A6C34878D82A}">
                    <a16:rowId xmlns:a16="http://schemas.microsoft.com/office/drawing/2014/main" val="1964899754"/>
                  </a:ext>
                </a:extLst>
              </a:tr>
              <a:tr h="139637">
                <a:tc>
                  <a:txBody>
                    <a:bodyPr/>
                    <a:lstStyle/>
                    <a:p>
                      <a:r>
                        <a:rPr lang="en-GB" sz="800" dirty="0">
                          <a:solidFill>
                            <a:schemeClr val="bg2">
                              <a:lumMod val="90000"/>
                            </a:schemeClr>
                          </a:solidFill>
                          <a:effectLst/>
                          <a:latin typeface="Whitney Condensed Light" pitchFamily="50" charset="0"/>
                        </a:rPr>
                        <a:t>Philippines</a:t>
                      </a:r>
                    </a:p>
                  </a:txBody>
                  <a:tcPr marL="0" marR="0" marT="0" marB="0" anchor="ctr">
                    <a:lnL>
                      <a:noFill/>
                    </a:lnL>
                    <a:lnR>
                      <a:noFill/>
                    </a:lnR>
                    <a:lnT>
                      <a:noFill/>
                    </a:lnT>
                    <a:lnB>
                      <a:noFill/>
                    </a:lnB>
                    <a:noFill/>
                  </a:tcPr>
                </a:tc>
                <a:extLst>
                  <a:ext uri="{0D108BD9-81ED-4DB2-BD59-A6C34878D82A}">
                    <a16:rowId xmlns:a16="http://schemas.microsoft.com/office/drawing/2014/main" val="2680346351"/>
                  </a:ext>
                </a:extLst>
              </a:tr>
              <a:tr h="139637">
                <a:tc>
                  <a:txBody>
                    <a:bodyPr/>
                    <a:lstStyle/>
                    <a:p>
                      <a:r>
                        <a:rPr lang="en-GB" sz="800" dirty="0">
                          <a:solidFill>
                            <a:schemeClr val="bg2">
                              <a:lumMod val="90000"/>
                            </a:schemeClr>
                          </a:solidFill>
                          <a:effectLst/>
                          <a:latin typeface="Whitney Condensed Light" pitchFamily="50" charset="0"/>
                        </a:rPr>
                        <a:t>Poland</a:t>
                      </a:r>
                    </a:p>
                  </a:txBody>
                  <a:tcPr marL="0" marR="0" marT="0" marB="0" anchor="ctr">
                    <a:lnL>
                      <a:noFill/>
                    </a:lnL>
                    <a:lnR>
                      <a:noFill/>
                    </a:lnR>
                    <a:lnT>
                      <a:noFill/>
                    </a:lnT>
                    <a:lnB>
                      <a:noFill/>
                    </a:lnB>
                    <a:noFill/>
                  </a:tcPr>
                </a:tc>
                <a:extLst>
                  <a:ext uri="{0D108BD9-81ED-4DB2-BD59-A6C34878D82A}">
                    <a16:rowId xmlns:a16="http://schemas.microsoft.com/office/drawing/2014/main" val="3883073193"/>
                  </a:ext>
                </a:extLst>
              </a:tr>
              <a:tr h="139637">
                <a:tc>
                  <a:txBody>
                    <a:bodyPr/>
                    <a:lstStyle/>
                    <a:p>
                      <a:r>
                        <a:rPr lang="en-GB" sz="800" dirty="0">
                          <a:solidFill>
                            <a:schemeClr val="bg2">
                              <a:lumMod val="90000"/>
                            </a:schemeClr>
                          </a:solidFill>
                          <a:effectLst/>
                          <a:latin typeface="Whitney Condensed Light" pitchFamily="50" charset="0"/>
                        </a:rPr>
                        <a:t>Portugal</a:t>
                      </a:r>
                    </a:p>
                  </a:txBody>
                  <a:tcPr marL="0" marR="0" marT="0" marB="0" anchor="ctr">
                    <a:lnL>
                      <a:noFill/>
                    </a:lnL>
                    <a:lnR>
                      <a:noFill/>
                    </a:lnR>
                    <a:lnT>
                      <a:noFill/>
                    </a:lnT>
                    <a:lnB>
                      <a:noFill/>
                    </a:lnB>
                    <a:noFill/>
                  </a:tcPr>
                </a:tc>
                <a:extLst>
                  <a:ext uri="{0D108BD9-81ED-4DB2-BD59-A6C34878D82A}">
                    <a16:rowId xmlns:a16="http://schemas.microsoft.com/office/drawing/2014/main" val="2814342314"/>
                  </a:ext>
                </a:extLst>
              </a:tr>
              <a:tr h="139637">
                <a:tc>
                  <a:txBody>
                    <a:bodyPr/>
                    <a:lstStyle/>
                    <a:p>
                      <a:r>
                        <a:rPr lang="en-GB" sz="800" dirty="0">
                          <a:solidFill>
                            <a:schemeClr val="bg2">
                              <a:lumMod val="90000"/>
                            </a:schemeClr>
                          </a:solidFill>
                          <a:effectLst/>
                          <a:latin typeface="Whitney Condensed Light" pitchFamily="50" charset="0"/>
                        </a:rPr>
                        <a:t>Republic of Korea</a:t>
                      </a:r>
                    </a:p>
                  </a:txBody>
                  <a:tcPr marL="0" marR="0" marT="0" marB="0" anchor="ctr">
                    <a:lnL>
                      <a:noFill/>
                    </a:lnL>
                    <a:lnR>
                      <a:noFill/>
                    </a:lnR>
                    <a:lnT>
                      <a:noFill/>
                    </a:lnT>
                    <a:lnB>
                      <a:noFill/>
                    </a:lnB>
                    <a:noFill/>
                  </a:tcPr>
                </a:tc>
                <a:extLst>
                  <a:ext uri="{0D108BD9-81ED-4DB2-BD59-A6C34878D82A}">
                    <a16:rowId xmlns:a16="http://schemas.microsoft.com/office/drawing/2014/main" val="1767481919"/>
                  </a:ext>
                </a:extLst>
              </a:tr>
              <a:tr h="139637">
                <a:tc>
                  <a:txBody>
                    <a:bodyPr/>
                    <a:lstStyle/>
                    <a:p>
                      <a:r>
                        <a:rPr lang="en-GB" sz="800" dirty="0">
                          <a:solidFill>
                            <a:schemeClr val="bg2">
                              <a:lumMod val="90000"/>
                            </a:schemeClr>
                          </a:solidFill>
                          <a:effectLst/>
                          <a:latin typeface="Whitney Condensed Light" pitchFamily="50" charset="0"/>
                        </a:rPr>
                        <a:t>Romania</a:t>
                      </a:r>
                    </a:p>
                  </a:txBody>
                  <a:tcPr marL="0" marR="0" marT="0" marB="0" anchor="ctr">
                    <a:lnL>
                      <a:noFill/>
                    </a:lnL>
                    <a:lnR>
                      <a:noFill/>
                    </a:lnR>
                    <a:lnT>
                      <a:noFill/>
                    </a:lnT>
                    <a:lnB>
                      <a:noFill/>
                    </a:lnB>
                    <a:noFill/>
                  </a:tcPr>
                </a:tc>
                <a:extLst>
                  <a:ext uri="{0D108BD9-81ED-4DB2-BD59-A6C34878D82A}">
                    <a16:rowId xmlns:a16="http://schemas.microsoft.com/office/drawing/2014/main" val="3730169783"/>
                  </a:ext>
                </a:extLst>
              </a:tr>
              <a:tr h="139637">
                <a:tc>
                  <a:txBody>
                    <a:bodyPr/>
                    <a:lstStyle/>
                    <a:p>
                      <a:r>
                        <a:rPr lang="en-GB" sz="800" dirty="0">
                          <a:solidFill>
                            <a:schemeClr val="bg2">
                              <a:lumMod val="90000"/>
                            </a:schemeClr>
                          </a:solidFill>
                          <a:effectLst/>
                          <a:latin typeface="Whitney Condensed Light" pitchFamily="50" charset="0"/>
                        </a:rPr>
                        <a:t>Russian Federation</a:t>
                      </a:r>
                    </a:p>
                  </a:txBody>
                  <a:tcPr marL="0" marR="0" marT="0" marB="0" anchor="ctr">
                    <a:lnL>
                      <a:noFill/>
                    </a:lnL>
                    <a:lnR>
                      <a:noFill/>
                    </a:lnR>
                    <a:lnT>
                      <a:noFill/>
                    </a:lnT>
                    <a:lnB>
                      <a:noFill/>
                    </a:lnB>
                    <a:noFill/>
                  </a:tcPr>
                </a:tc>
                <a:extLst>
                  <a:ext uri="{0D108BD9-81ED-4DB2-BD59-A6C34878D82A}">
                    <a16:rowId xmlns:a16="http://schemas.microsoft.com/office/drawing/2014/main" val="3964295514"/>
                  </a:ext>
                </a:extLst>
              </a:tr>
              <a:tr h="139637">
                <a:tc>
                  <a:txBody>
                    <a:bodyPr/>
                    <a:lstStyle/>
                    <a:p>
                      <a:r>
                        <a:rPr lang="en-GB" sz="800" dirty="0">
                          <a:solidFill>
                            <a:schemeClr val="bg2">
                              <a:lumMod val="90000"/>
                            </a:schemeClr>
                          </a:solidFill>
                          <a:effectLst/>
                          <a:latin typeface="Whitney Condensed Light" pitchFamily="50" charset="0"/>
                        </a:rPr>
                        <a:t>San Marino</a:t>
                      </a:r>
                    </a:p>
                  </a:txBody>
                  <a:tcPr marL="0" marR="0" marT="0" marB="0" anchor="ctr">
                    <a:lnL>
                      <a:noFill/>
                    </a:lnL>
                    <a:lnR>
                      <a:noFill/>
                    </a:lnR>
                    <a:lnT>
                      <a:noFill/>
                    </a:lnT>
                    <a:lnB>
                      <a:noFill/>
                    </a:lnB>
                    <a:noFill/>
                  </a:tcPr>
                </a:tc>
                <a:extLst>
                  <a:ext uri="{0D108BD9-81ED-4DB2-BD59-A6C34878D82A}">
                    <a16:rowId xmlns:a16="http://schemas.microsoft.com/office/drawing/2014/main" val="2042544413"/>
                  </a:ext>
                </a:extLst>
              </a:tr>
              <a:tr h="139637">
                <a:tc>
                  <a:txBody>
                    <a:bodyPr/>
                    <a:lstStyle/>
                    <a:p>
                      <a:r>
                        <a:rPr lang="en-GB" sz="800" dirty="0">
                          <a:solidFill>
                            <a:schemeClr val="bg2">
                              <a:lumMod val="90000"/>
                            </a:schemeClr>
                          </a:solidFill>
                          <a:effectLst/>
                          <a:latin typeface="Whitney Condensed Light" pitchFamily="50" charset="0"/>
                        </a:rPr>
                        <a:t>Saudi Arabia</a:t>
                      </a:r>
                    </a:p>
                  </a:txBody>
                  <a:tcPr marL="0" marR="0" marT="0" marB="0" anchor="ctr">
                    <a:lnL>
                      <a:noFill/>
                    </a:lnL>
                    <a:lnR>
                      <a:noFill/>
                    </a:lnR>
                    <a:lnT>
                      <a:noFill/>
                    </a:lnT>
                    <a:lnB>
                      <a:noFill/>
                    </a:lnB>
                    <a:noFill/>
                  </a:tcPr>
                </a:tc>
                <a:extLst>
                  <a:ext uri="{0D108BD9-81ED-4DB2-BD59-A6C34878D82A}">
                    <a16:rowId xmlns:a16="http://schemas.microsoft.com/office/drawing/2014/main" val="3837055162"/>
                  </a:ext>
                </a:extLst>
              </a:tr>
              <a:tr h="139637">
                <a:tc>
                  <a:txBody>
                    <a:bodyPr/>
                    <a:lstStyle/>
                    <a:p>
                      <a:r>
                        <a:rPr lang="en-GB" sz="800" dirty="0">
                          <a:solidFill>
                            <a:schemeClr val="bg2">
                              <a:lumMod val="90000"/>
                            </a:schemeClr>
                          </a:solidFill>
                          <a:effectLst/>
                          <a:latin typeface="Whitney Condensed Light" pitchFamily="50" charset="0"/>
                        </a:rPr>
                        <a:t>Slovakia</a:t>
                      </a:r>
                    </a:p>
                  </a:txBody>
                  <a:tcPr marL="0" marR="0" marT="0" marB="0" anchor="ctr">
                    <a:lnL>
                      <a:noFill/>
                    </a:lnL>
                    <a:lnR>
                      <a:noFill/>
                    </a:lnR>
                    <a:lnT>
                      <a:noFill/>
                    </a:lnT>
                    <a:lnB>
                      <a:noFill/>
                    </a:lnB>
                    <a:noFill/>
                  </a:tcPr>
                </a:tc>
                <a:extLst>
                  <a:ext uri="{0D108BD9-81ED-4DB2-BD59-A6C34878D82A}">
                    <a16:rowId xmlns:a16="http://schemas.microsoft.com/office/drawing/2014/main" val="1919931767"/>
                  </a:ext>
                </a:extLst>
              </a:tr>
              <a:tr h="139637">
                <a:tc>
                  <a:txBody>
                    <a:bodyPr/>
                    <a:lstStyle/>
                    <a:p>
                      <a:r>
                        <a:rPr lang="en-GB" sz="800" dirty="0">
                          <a:solidFill>
                            <a:schemeClr val="bg2">
                              <a:lumMod val="90000"/>
                            </a:schemeClr>
                          </a:solidFill>
                          <a:effectLst/>
                          <a:latin typeface="Whitney Condensed Light" pitchFamily="50" charset="0"/>
                        </a:rPr>
                        <a:t>Slovenia</a:t>
                      </a:r>
                    </a:p>
                  </a:txBody>
                  <a:tcPr marL="0" marR="0" marT="0" marB="0" anchor="ctr">
                    <a:lnL>
                      <a:noFill/>
                    </a:lnL>
                    <a:lnR>
                      <a:noFill/>
                    </a:lnR>
                    <a:lnT>
                      <a:noFill/>
                    </a:lnT>
                    <a:lnB>
                      <a:noFill/>
                    </a:lnB>
                    <a:noFill/>
                  </a:tcPr>
                </a:tc>
                <a:extLst>
                  <a:ext uri="{0D108BD9-81ED-4DB2-BD59-A6C34878D82A}">
                    <a16:rowId xmlns:a16="http://schemas.microsoft.com/office/drawing/2014/main" val="3081263880"/>
                  </a:ext>
                </a:extLst>
              </a:tr>
              <a:tr h="139637">
                <a:tc>
                  <a:txBody>
                    <a:bodyPr/>
                    <a:lstStyle/>
                    <a:p>
                      <a:r>
                        <a:rPr lang="en-GB" sz="800" dirty="0">
                          <a:solidFill>
                            <a:schemeClr val="bg2">
                              <a:lumMod val="90000"/>
                            </a:schemeClr>
                          </a:solidFill>
                          <a:effectLst/>
                          <a:latin typeface="Whitney Condensed Light" pitchFamily="50" charset="0"/>
                        </a:rPr>
                        <a:t>South Africa</a:t>
                      </a:r>
                    </a:p>
                  </a:txBody>
                  <a:tcPr marL="0" marR="0" marT="0" marB="0" anchor="ctr">
                    <a:lnL>
                      <a:noFill/>
                    </a:lnL>
                    <a:lnR>
                      <a:noFill/>
                    </a:lnR>
                    <a:lnT>
                      <a:noFill/>
                    </a:lnT>
                    <a:lnB>
                      <a:noFill/>
                    </a:lnB>
                    <a:noFill/>
                  </a:tcPr>
                </a:tc>
                <a:extLst>
                  <a:ext uri="{0D108BD9-81ED-4DB2-BD59-A6C34878D82A}">
                    <a16:rowId xmlns:a16="http://schemas.microsoft.com/office/drawing/2014/main" val="3149873196"/>
                  </a:ext>
                </a:extLst>
              </a:tr>
              <a:tr h="139637">
                <a:tc>
                  <a:txBody>
                    <a:bodyPr/>
                    <a:lstStyle/>
                    <a:p>
                      <a:r>
                        <a:rPr lang="en-GB" sz="800" dirty="0">
                          <a:solidFill>
                            <a:schemeClr val="bg2">
                              <a:lumMod val="90000"/>
                            </a:schemeClr>
                          </a:solidFill>
                          <a:effectLst/>
                          <a:latin typeface="Whitney Condensed Light" pitchFamily="50" charset="0"/>
                        </a:rPr>
                        <a:t>Spain</a:t>
                      </a:r>
                    </a:p>
                  </a:txBody>
                  <a:tcPr marL="0" marR="0" marT="0" marB="0" anchor="ctr">
                    <a:lnL>
                      <a:noFill/>
                    </a:lnL>
                    <a:lnR>
                      <a:noFill/>
                    </a:lnR>
                    <a:lnT>
                      <a:noFill/>
                    </a:lnT>
                    <a:lnB>
                      <a:noFill/>
                    </a:lnB>
                    <a:noFill/>
                  </a:tcPr>
                </a:tc>
                <a:extLst>
                  <a:ext uri="{0D108BD9-81ED-4DB2-BD59-A6C34878D82A}">
                    <a16:rowId xmlns:a16="http://schemas.microsoft.com/office/drawing/2014/main" val="3788494521"/>
                  </a:ext>
                </a:extLst>
              </a:tr>
              <a:tr h="139637">
                <a:tc>
                  <a:txBody>
                    <a:bodyPr/>
                    <a:lstStyle/>
                    <a:p>
                      <a:r>
                        <a:rPr lang="en-GB" sz="800" dirty="0">
                          <a:solidFill>
                            <a:schemeClr val="bg2">
                              <a:lumMod val="90000"/>
                            </a:schemeClr>
                          </a:solidFill>
                          <a:effectLst/>
                          <a:latin typeface="Whitney Condensed Light" pitchFamily="50" charset="0"/>
                        </a:rPr>
                        <a:t>Sweden</a:t>
                      </a:r>
                    </a:p>
                  </a:txBody>
                  <a:tcPr marL="0" marR="0" marT="0" marB="0" anchor="ctr">
                    <a:lnL>
                      <a:noFill/>
                    </a:lnL>
                    <a:lnR>
                      <a:noFill/>
                    </a:lnR>
                    <a:lnT>
                      <a:noFill/>
                    </a:lnT>
                    <a:lnB>
                      <a:noFill/>
                    </a:lnB>
                    <a:noFill/>
                  </a:tcPr>
                </a:tc>
                <a:extLst>
                  <a:ext uri="{0D108BD9-81ED-4DB2-BD59-A6C34878D82A}">
                    <a16:rowId xmlns:a16="http://schemas.microsoft.com/office/drawing/2014/main" val="3951450404"/>
                  </a:ext>
                </a:extLst>
              </a:tr>
              <a:tr h="139637">
                <a:tc>
                  <a:txBody>
                    <a:bodyPr/>
                    <a:lstStyle/>
                    <a:p>
                      <a:r>
                        <a:rPr lang="en-GB" sz="800" dirty="0">
                          <a:solidFill>
                            <a:schemeClr val="bg2">
                              <a:lumMod val="90000"/>
                            </a:schemeClr>
                          </a:solidFill>
                          <a:effectLst/>
                          <a:latin typeface="Whitney Condensed Light" pitchFamily="50" charset="0"/>
                        </a:rPr>
                        <a:t>Switzerland</a:t>
                      </a:r>
                    </a:p>
                  </a:txBody>
                  <a:tcPr marL="0" marR="0" marT="0" marB="0" anchor="ctr">
                    <a:lnL>
                      <a:noFill/>
                    </a:lnL>
                    <a:lnR>
                      <a:noFill/>
                    </a:lnR>
                    <a:lnT>
                      <a:noFill/>
                    </a:lnT>
                    <a:lnB>
                      <a:noFill/>
                    </a:lnB>
                    <a:noFill/>
                  </a:tcPr>
                </a:tc>
                <a:extLst>
                  <a:ext uri="{0D108BD9-81ED-4DB2-BD59-A6C34878D82A}">
                    <a16:rowId xmlns:a16="http://schemas.microsoft.com/office/drawing/2014/main" val="4065675768"/>
                  </a:ext>
                </a:extLst>
              </a:tr>
              <a:tr h="139637">
                <a:tc>
                  <a:txBody>
                    <a:bodyPr/>
                    <a:lstStyle/>
                    <a:p>
                      <a:r>
                        <a:rPr lang="en-GB" sz="800" dirty="0">
                          <a:solidFill>
                            <a:schemeClr val="bg2">
                              <a:lumMod val="90000"/>
                            </a:schemeClr>
                          </a:solidFill>
                          <a:effectLst/>
                          <a:latin typeface="Whitney Condensed Light" pitchFamily="50" charset="0"/>
                        </a:rPr>
                        <a:t>Taiwan</a:t>
                      </a:r>
                    </a:p>
                  </a:txBody>
                  <a:tcPr marL="0" marR="0" marT="0" marB="0" anchor="ctr">
                    <a:lnL>
                      <a:noFill/>
                    </a:lnL>
                    <a:lnR>
                      <a:noFill/>
                    </a:lnR>
                    <a:lnT>
                      <a:noFill/>
                    </a:lnT>
                    <a:lnB>
                      <a:noFill/>
                    </a:lnB>
                    <a:noFill/>
                  </a:tcPr>
                </a:tc>
                <a:extLst>
                  <a:ext uri="{0D108BD9-81ED-4DB2-BD59-A6C34878D82A}">
                    <a16:rowId xmlns:a16="http://schemas.microsoft.com/office/drawing/2014/main" val="260594943"/>
                  </a:ext>
                </a:extLst>
              </a:tr>
              <a:tr h="139637">
                <a:tc>
                  <a:txBody>
                    <a:bodyPr/>
                    <a:lstStyle/>
                    <a:p>
                      <a:r>
                        <a:rPr lang="en-GB" sz="800" dirty="0">
                          <a:solidFill>
                            <a:schemeClr val="bg2">
                              <a:lumMod val="90000"/>
                            </a:schemeClr>
                          </a:solidFill>
                          <a:effectLst/>
                          <a:latin typeface="Whitney Condensed Light" pitchFamily="50" charset="0"/>
                        </a:rPr>
                        <a:t>Thailand</a:t>
                      </a:r>
                    </a:p>
                  </a:txBody>
                  <a:tcPr marL="0" marR="0" marT="0" marB="0" anchor="ctr">
                    <a:lnL>
                      <a:noFill/>
                    </a:lnL>
                    <a:lnR>
                      <a:noFill/>
                    </a:lnR>
                    <a:lnT>
                      <a:noFill/>
                    </a:lnT>
                    <a:lnB>
                      <a:noFill/>
                    </a:lnB>
                    <a:noFill/>
                  </a:tcPr>
                </a:tc>
                <a:extLst>
                  <a:ext uri="{0D108BD9-81ED-4DB2-BD59-A6C34878D82A}">
                    <a16:rowId xmlns:a16="http://schemas.microsoft.com/office/drawing/2014/main" val="2644179788"/>
                  </a:ext>
                </a:extLst>
              </a:tr>
              <a:tr h="139637">
                <a:tc>
                  <a:txBody>
                    <a:bodyPr/>
                    <a:lstStyle/>
                    <a:p>
                      <a:r>
                        <a:rPr lang="en-GB" sz="800" dirty="0">
                          <a:solidFill>
                            <a:schemeClr val="bg2">
                              <a:lumMod val="90000"/>
                            </a:schemeClr>
                          </a:solidFill>
                          <a:effectLst/>
                          <a:latin typeface="Whitney Condensed Light" pitchFamily="50" charset="0"/>
                        </a:rPr>
                        <a:t>Turkey</a:t>
                      </a:r>
                    </a:p>
                  </a:txBody>
                  <a:tcPr marL="0" marR="0" marT="0" marB="0" anchor="ctr">
                    <a:lnL>
                      <a:noFill/>
                    </a:lnL>
                    <a:lnR>
                      <a:noFill/>
                    </a:lnR>
                    <a:lnT>
                      <a:noFill/>
                    </a:lnT>
                    <a:lnB>
                      <a:noFill/>
                    </a:lnB>
                    <a:noFill/>
                  </a:tcPr>
                </a:tc>
                <a:extLst>
                  <a:ext uri="{0D108BD9-81ED-4DB2-BD59-A6C34878D82A}">
                    <a16:rowId xmlns:a16="http://schemas.microsoft.com/office/drawing/2014/main" val="1584581317"/>
                  </a:ext>
                </a:extLst>
              </a:tr>
              <a:tr h="139637">
                <a:tc>
                  <a:txBody>
                    <a:bodyPr/>
                    <a:lstStyle/>
                    <a:p>
                      <a:r>
                        <a:rPr lang="en-GB" sz="800" dirty="0">
                          <a:solidFill>
                            <a:schemeClr val="bg2">
                              <a:lumMod val="90000"/>
                            </a:schemeClr>
                          </a:solidFill>
                          <a:effectLst/>
                          <a:latin typeface="Whitney Condensed Light" pitchFamily="50" charset="0"/>
                        </a:rPr>
                        <a:t>United Kingdom</a:t>
                      </a:r>
                    </a:p>
                  </a:txBody>
                  <a:tcPr marL="0" marR="0" marT="0" marB="0" anchor="ctr">
                    <a:lnL>
                      <a:noFill/>
                    </a:lnL>
                    <a:lnR>
                      <a:noFill/>
                    </a:lnR>
                    <a:lnT>
                      <a:noFill/>
                    </a:lnT>
                    <a:lnB>
                      <a:noFill/>
                    </a:lnB>
                    <a:noFill/>
                  </a:tcPr>
                </a:tc>
                <a:extLst>
                  <a:ext uri="{0D108BD9-81ED-4DB2-BD59-A6C34878D82A}">
                    <a16:rowId xmlns:a16="http://schemas.microsoft.com/office/drawing/2014/main" val="3109410166"/>
                  </a:ext>
                </a:extLst>
              </a:tr>
              <a:tr h="139637">
                <a:tc>
                  <a:txBody>
                    <a:bodyPr/>
                    <a:lstStyle/>
                    <a:p>
                      <a:r>
                        <a:rPr lang="en-GB" sz="800" dirty="0">
                          <a:solidFill>
                            <a:schemeClr val="bg2">
                              <a:lumMod val="90000"/>
                            </a:schemeClr>
                          </a:solidFill>
                          <a:effectLst/>
                          <a:latin typeface="Whitney Condensed Light" pitchFamily="50" charset="0"/>
                        </a:rPr>
                        <a:t>United States</a:t>
                      </a:r>
                    </a:p>
                  </a:txBody>
                  <a:tcPr marL="0" marR="0" marT="0" marB="0" anchor="ctr">
                    <a:lnL>
                      <a:noFill/>
                    </a:lnL>
                    <a:lnR>
                      <a:noFill/>
                    </a:lnR>
                    <a:lnT>
                      <a:noFill/>
                    </a:lnT>
                    <a:lnB>
                      <a:noFill/>
                    </a:lnB>
                    <a:noFill/>
                  </a:tcPr>
                </a:tc>
                <a:extLst>
                  <a:ext uri="{0D108BD9-81ED-4DB2-BD59-A6C34878D82A}">
                    <a16:rowId xmlns:a16="http://schemas.microsoft.com/office/drawing/2014/main" val="1848285551"/>
                  </a:ext>
                </a:extLst>
              </a:tr>
              <a:tr h="139637">
                <a:tc>
                  <a:txBody>
                    <a:bodyPr/>
                    <a:lstStyle/>
                    <a:p>
                      <a:r>
                        <a:rPr lang="en-GB" sz="800" dirty="0">
                          <a:solidFill>
                            <a:schemeClr val="bg2">
                              <a:lumMod val="90000"/>
                            </a:schemeClr>
                          </a:solidFill>
                          <a:effectLst/>
                          <a:latin typeface="Whitney Condensed Light" pitchFamily="50" charset="0"/>
                        </a:rPr>
                        <a:t>Vietnam</a:t>
                      </a:r>
                    </a:p>
                  </a:txBody>
                  <a:tcPr marL="0" marR="0" marT="0" marB="0" anchor="ctr">
                    <a:lnL>
                      <a:noFill/>
                    </a:lnL>
                    <a:lnR>
                      <a:noFill/>
                    </a:lnR>
                    <a:lnT>
                      <a:noFill/>
                    </a:lnT>
                    <a:lnB>
                      <a:noFill/>
                    </a:lnB>
                    <a:noFill/>
                  </a:tcPr>
                </a:tc>
                <a:extLst>
                  <a:ext uri="{0D108BD9-81ED-4DB2-BD59-A6C34878D82A}">
                    <a16:rowId xmlns:a16="http://schemas.microsoft.com/office/drawing/2014/main" val="3643278168"/>
                  </a:ext>
                </a:extLst>
              </a:tr>
            </a:tbl>
          </a:graphicData>
        </a:graphic>
      </p:graphicFrame>
    </p:spTree>
    <p:extLst>
      <p:ext uri="{BB962C8B-B14F-4D97-AF65-F5344CB8AC3E}">
        <p14:creationId xmlns:p14="http://schemas.microsoft.com/office/powerpoint/2010/main" val="3738612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4860B107-D774-470C-A6B5-195D8407C568}"/>
              </a:ext>
            </a:extLst>
          </p:cNvPr>
          <p:cNvSpPr/>
          <p:nvPr/>
        </p:nvSpPr>
        <p:spPr>
          <a:xfrm>
            <a:off x="0" y="3026015"/>
            <a:ext cx="3145801" cy="707886"/>
          </a:xfrm>
          <a:prstGeom prst="rect">
            <a:avLst/>
          </a:prstGeom>
        </p:spPr>
        <p:txBody>
          <a:bodyPr wrap="square">
            <a:spAutoFit/>
          </a:bodyPr>
          <a:lstStyle/>
          <a:p>
            <a:pPr algn="ctr"/>
            <a:r>
              <a:rPr lang="fi-FI" sz="2000" dirty="0">
                <a:latin typeface="Whitney Condensed Medium" pitchFamily="50" charset="0"/>
              </a:rPr>
              <a:t>TUTKIMUKSEN </a:t>
            </a:r>
          </a:p>
          <a:p>
            <a:pPr algn="ctr"/>
            <a:r>
              <a:rPr lang="fi-FI" sz="2000" dirty="0">
                <a:latin typeface="Whitney Condensed Medium" pitchFamily="50" charset="0"/>
              </a:rPr>
              <a:t>TOTEUTUS</a:t>
            </a:r>
          </a:p>
        </p:txBody>
      </p:sp>
      <p:sp>
        <p:nvSpPr>
          <p:cNvPr id="3" name="Tekstiruutu 2"/>
          <p:cNvSpPr txBox="1"/>
          <p:nvPr/>
        </p:nvSpPr>
        <p:spPr>
          <a:xfrm>
            <a:off x="3953349" y="830577"/>
            <a:ext cx="7696783" cy="5078313"/>
          </a:xfrm>
          <a:prstGeom prst="rect">
            <a:avLst/>
          </a:prstGeom>
          <a:noFill/>
        </p:spPr>
        <p:txBody>
          <a:bodyPr wrap="square" rtlCol="0">
            <a:spAutoFit/>
          </a:bodyPr>
          <a:lstStyle/>
          <a:p>
            <a:pPr lvl="0">
              <a:spcAft>
                <a:spcPts val="600"/>
              </a:spcAft>
            </a:pPr>
            <a:r>
              <a:rPr lang="fi-FI" sz="2400" dirty="0">
                <a:solidFill>
                  <a:srgbClr val="B4AC55"/>
                </a:solidFill>
                <a:latin typeface="Whitney Condensed Semibold" pitchFamily="50" charset="0"/>
              </a:rPr>
              <a:t>T-MEDIAN TYÖNANTAJAKUVATUTKIMUS </a:t>
            </a:r>
            <a:r>
              <a:rPr lang="fi-FI" dirty="0">
                <a:solidFill>
                  <a:prstClr val="black"/>
                </a:solidFill>
                <a:latin typeface="Whitney Condensed Light" pitchFamily="50" charset="0"/>
              </a:rPr>
              <a:t>selvittää tekniikan ja kaupallisten alojen korkeasti koulutettujen osaajien maineikkaimmat työnantajat sekä nostaa esille työelämään liittyviä arvoja.</a:t>
            </a:r>
          </a:p>
          <a:p>
            <a:pPr lvl="0">
              <a:spcAft>
                <a:spcPts val="600"/>
              </a:spcAft>
            </a:pPr>
            <a:endParaRPr lang="fi-FI" dirty="0">
              <a:solidFill>
                <a:prstClr val="black"/>
              </a:solidFill>
              <a:latin typeface="Whitney Condensed Light" pitchFamily="50" charset="0"/>
            </a:endParaRPr>
          </a:p>
          <a:p>
            <a:pPr lvl="0">
              <a:spcAft>
                <a:spcPts val="600"/>
              </a:spcAft>
            </a:pPr>
            <a:r>
              <a:rPr lang="fi-FI" dirty="0">
                <a:solidFill>
                  <a:prstClr val="black"/>
                </a:solidFill>
                <a:latin typeface="Whitney Condensed Light" pitchFamily="50" charset="0"/>
              </a:rPr>
              <a:t>Luottamus&amp;Maine-mallilla toteutettuun tutkimukseen vastasi </a:t>
            </a:r>
            <a:r>
              <a:rPr lang="fi-FI" dirty="0">
                <a:latin typeface="Whitney Condensed Light" pitchFamily="50" charset="0"/>
              </a:rPr>
              <a:t>yhteensä 2 757 henkilöä, joista 1 673 oli tekniikan ja 1 084 kaupallisen alan osaajaa. Kolme neljäsosaa vastaajista oli näiden alojen työelämässä olevia korkeakoulututkinnon suorittaneita ja neljännes korkeakouluopiskelijoita. </a:t>
            </a:r>
          </a:p>
          <a:p>
            <a:pPr lvl="0">
              <a:spcAft>
                <a:spcPts val="600"/>
              </a:spcAft>
            </a:pPr>
            <a:endParaRPr lang="fi-FI" dirty="0">
              <a:latin typeface="Whitney Condensed Light" pitchFamily="50" charset="0"/>
            </a:endParaRPr>
          </a:p>
          <a:p>
            <a:pPr lvl="0">
              <a:spcAft>
                <a:spcPts val="600"/>
              </a:spcAft>
            </a:pPr>
            <a:r>
              <a:rPr lang="fi-FI" dirty="0">
                <a:latin typeface="Whitney Condensed Light" pitchFamily="50" charset="0"/>
              </a:rPr>
              <a:t>Tutkimusaineisto kerättiin sähköisellä lomakekyselyllä 22.3.-5.6.2018 yhteistyössä Suomen ekonomit - </a:t>
            </a:r>
            <a:r>
              <a:rPr lang="fi-FI" dirty="0" err="1">
                <a:latin typeface="Whitney Condensed Light" pitchFamily="50" charset="0"/>
              </a:rPr>
              <a:t>Finlands</a:t>
            </a:r>
            <a:r>
              <a:rPr lang="fi-FI" dirty="0">
                <a:latin typeface="Whitney Condensed Light" pitchFamily="50" charset="0"/>
              </a:rPr>
              <a:t> </a:t>
            </a:r>
            <a:r>
              <a:rPr lang="fi-FI" dirty="0" err="1">
                <a:latin typeface="Whitney Condensed Light" pitchFamily="50" charset="0"/>
              </a:rPr>
              <a:t>ekonomer</a:t>
            </a:r>
            <a:r>
              <a:rPr lang="fi-FI" dirty="0">
                <a:latin typeface="Whitney Condensed Light" pitchFamily="50" charset="0"/>
              </a:rPr>
              <a:t> ry:n,  Tradenomiliitto TRAL ry:n, Insinööri liiton IL ry:n, Tekniikan akateemiset TEK ry:n sekä korkeakoulujen ja korkeakoulujen opiskelija- ja alumnijärjestöjen kanssa. Lisäksi T-Median omasta tutkimusrekisteristä sekä T-Median yhteistyökumppanin </a:t>
            </a:r>
            <a:r>
              <a:rPr lang="fi-FI" dirty="0" err="1">
                <a:latin typeface="Whitney Condensed Light" pitchFamily="50" charset="0"/>
              </a:rPr>
              <a:t>Norstat</a:t>
            </a:r>
            <a:r>
              <a:rPr lang="fi-FI" dirty="0">
                <a:latin typeface="Whitney Condensed Light" pitchFamily="50" charset="0"/>
              </a:rPr>
              <a:t> Oy:n rekisteristä poimittiin otos.</a:t>
            </a:r>
          </a:p>
          <a:p>
            <a:pPr lvl="0">
              <a:spcAft>
                <a:spcPts val="600"/>
              </a:spcAft>
            </a:pPr>
            <a:endParaRPr lang="fi-FI" dirty="0">
              <a:latin typeface="Whitney Condensed Light" pitchFamily="50" charset="0"/>
            </a:endParaRPr>
          </a:p>
          <a:p>
            <a:pPr lvl="0">
              <a:spcAft>
                <a:spcPts val="600"/>
              </a:spcAft>
            </a:pPr>
            <a:r>
              <a:rPr lang="fi-FI" i="1" dirty="0" err="1">
                <a:solidFill>
                  <a:prstClr val="black"/>
                </a:solidFill>
                <a:latin typeface="Whitney Condensed Light" pitchFamily="50" charset="0"/>
              </a:rPr>
              <a:t>Luottamus&amp;Maine</a:t>
            </a:r>
            <a:r>
              <a:rPr lang="fi-FI" i="1" dirty="0">
                <a:solidFill>
                  <a:prstClr val="black"/>
                </a:solidFill>
                <a:latin typeface="Whitney Condensed Light" pitchFamily="50" charset="0"/>
              </a:rPr>
              <a:t> </a:t>
            </a:r>
            <a:r>
              <a:rPr lang="fi-FI" dirty="0">
                <a:solidFill>
                  <a:prstClr val="black"/>
                </a:solidFill>
                <a:latin typeface="Whitney Condensed Light" pitchFamily="50" charset="0"/>
              </a:rPr>
              <a:t>-malli pohjautuu kansainväliseen akateemiseen tutkimustietoon. Malli on luotu osana T-Median kehitysjohtaja </a:t>
            </a:r>
            <a:r>
              <a:rPr lang="fi-FI" b="1" dirty="0">
                <a:solidFill>
                  <a:prstClr val="black"/>
                </a:solidFill>
                <a:latin typeface="Whitney Condensed Light" pitchFamily="50" charset="0"/>
              </a:rPr>
              <a:t>Riku Ruokolahden </a:t>
            </a:r>
            <a:r>
              <a:rPr lang="fi-FI" dirty="0">
                <a:solidFill>
                  <a:prstClr val="black"/>
                </a:solidFill>
                <a:latin typeface="Whitney Condensed Light" pitchFamily="50" charset="0"/>
              </a:rPr>
              <a:t>MBA-lopputyötä. Malli soveltuu maineen ja sidosryhmätuen johtamiseen ja on liitetty myös osaksi pörssiyritysten johdon palkitsemisjärjestelmiä. </a:t>
            </a:r>
            <a:r>
              <a:rPr lang="fi-FI" dirty="0" err="1">
                <a:solidFill>
                  <a:prstClr val="black"/>
                </a:solidFill>
                <a:latin typeface="Whitney Condensed Light" pitchFamily="50" charset="0"/>
              </a:rPr>
              <a:t>Luottamus&amp;Maine</a:t>
            </a:r>
            <a:r>
              <a:rPr lang="fi-FI" dirty="0">
                <a:solidFill>
                  <a:prstClr val="black"/>
                </a:solidFill>
                <a:latin typeface="Whitney Condensed Light" pitchFamily="50" charset="0"/>
              </a:rPr>
              <a:t> -mallilla on tutkittu Suomessa jo lähes kolmensadan organisaation </a:t>
            </a:r>
            <a:r>
              <a:rPr lang="fi-FI" dirty="0">
                <a:latin typeface="Whitney Condensed Light" pitchFamily="50" charset="0"/>
              </a:rPr>
              <a:t>maine vuodesta 2013.</a:t>
            </a:r>
          </a:p>
        </p:txBody>
      </p:sp>
      <p:grpSp>
        <p:nvGrpSpPr>
          <p:cNvPr id="9" name="Ryhmä 8">
            <a:extLst>
              <a:ext uri="{FF2B5EF4-FFF2-40B4-BE49-F238E27FC236}">
                <a16:creationId xmlns:a16="http://schemas.microsoft.com/office/drawing/2014/main" id="{3CE45527-8A6F-4BEB-A51D-34C4E2D93BD0}"/>
              </a:ext>
            </a:extLst>
          </p:cNvPr>
          <p:cNvGrpSpPr/>
          <p:nvPr/>
        </p:nvGrpSpPr>
        <p:grpSpPr>
          <a:xfrm>
            <a:off x="1084178" y="5250872"/>
            <a:ext cx="966296" cy="590385"/>
            <a:chOff x="7021233" y="377537"/>
            <a:chExt cx="1543695" cy="994384"/>
          </a:xfrm>
        </p:grpSpPr>
        <p:pic>
          <p:nvPicPr>
            <p:cNvPr id="10" name="Kuva 9">
              <a:extLst>
                <a:ext uri="{FF2B5EF4-FFF2-40B4-BE49-F238E27FC236}">
                  <a16:creationId xmlns:a16="http://schemas.microsoft.com/office/drawing/2014/main" id="{68C4C122-7ACC-429F-B4A9-03AC8B90D6AA}"/>
                </a:ext>
              </a:extLst>
            </p:cNvPr>
            <p:cNvPicPr>
              <a:picLocks noChangeAspect="1"/>
            </p:cNvPicPr>
            <p:nvPr/>
          </p:nvPicPr>
          <p:blipFill>
            <a:blip r:embed="rId2"/>
            <a:stretch>
              <a:fillRect/>
            </a:stretch>
          </p:blipFill>
          <p:spPr>
            <a:xfrm>
              <a:off x="7712964" y="377537"/>
              <a:ext cx="851964" cy="994384"/>
            </a:xfrm>
            <a:prstGeom prst="rect">
              <a:avLst/>
            </a:prstGeom>
          </p:spPr>
        </p:pic>
        <p:pic>
          <p:nvPicPr>
            <p:cNvPr id="11" name="Kuva 10">
              <a:extLst>
                <a:ext uri="{FF2B5EF4-FFF2-40B4-BE49-F238E27FC236}">
                  <a16:creationId xmlns:a16="http://schemas.microsoft.com/office/drawing/2014/main" id="{9B738E8B-E2CF-41B6-83DB-4980B87EEFDF}"/>
                </a:ext>
              </a:extLst>
            </p:cNvPr>
            <p:cNvPicPr>
              <a:picLocks noChangeAspect="1"/>
            </p:cNvPicPr>
            <p:nvPr/>
          </p:nvPicPr>
          <p:blipFill>
            <a:blip r:embed="rId3"/>
            <a:stretch>
              <a:fillRect/>
            </a:stretch>
          </p:blipFill>
          <p:spPr>
            <a:xfrm>
              <a:off x="7021233" y="464446"/>
              <a:ext cx="836118" cy="906369"/>
            </a:xfrm>
            <a:prstGeom prst="rect">
              <a:avLst/>
            </a:prstGeom>
          </p:spPr>
        </p:pic>
      </p:grpSp>
    </p:spTree>
    <p:extLst>
      <p:ext uri="{BB962C8B-B14F-4D97-AF65-F5344CB8AC3E}">
        <p14:creationId xmlns:p14="http://schemas.microsoft.com/office/powerpoint/2010/main" val="3776436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9F3053C7-A8FA-4E0C-90F5-CC69C0F804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0900" y="5958056"/>
            <a:ext cx="1249821" cy="346498"/>
          </a:xfrm>
          <a:prstGeom prst="rect">
            <a:avLst/>
          </a:prstGeom>
        </p:spPr>
      </p:pic>
      <p:cxnSp>
        <p:nvCxnSpPr>
          <p:cNvPr id="14" name="Suora yhdysviiva 13">
            <a:extLst>
              <a:ext uri="{FF2B5EF4-FFF2-40B4-BE49-F238E27FC236}">
                <a16:creationId xmlns:a16="http://schemas.microsoft.com/office/drawing/2014/main" id="{96A9483D-E63D-40DF-8AC6-F7DDA7B1F444}"/>
              </a:ext>
            </a:extLst>
          </p:cNvPr>
          <p:cNvCxnSpPr>
            <a:cxnSpLocks/>
          </p:cNvCxnSpPr>
          <p:nvPr/>
        </p:nvCxnSpPr>
        <p:spPr>
          <a:xfrm>
            <a:off x="806197" y="5824706"/>
            <a:ext cx="1899227"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TextBox 2">
            <a:extLst>
              <a:ext uri="{FF2B5EF4-FFF2-40B4-BE49-F238E27FC236}">
                <a16:creationId xmlns:a16="http://schemas.microsoft.com/office/drawing/2014/main" id="{DD7FFA3D-53FA-4800-BD46-4D81953C1395}"/>
              </a:ext>
            </a:extLst>
          </p:cNvPr>
          <p:cNvSpPr txBox="1"/>
          <p:nvPr/>
        </p:nvSpPr>
        <p:spPr>
          <a:xfrm>
            <a:off x="3142795" y="2285394"/>
            <a:ext cx="1797628" cy="523220"/>
          </a:xfrm>
          <a:prstGeom prst="rect">
            <a:avLst/>
          </a:prstGeom>
          <a:noFill/>
        </p:spPr>
        <p:txBody>
          <a:bodyPr wrap="square" rtlCol="0">
            <a:spAutoFit/>
          </a:bodyPr>
          <a:lstStyle/>
          <a:p>
            <a:pPr algn="ctr"/>
            <a:r>
              <a:rPr lang="fi-FI" sz="2800" dirty="0">
                <a:latin typeface="Whitney Condensed Semibold" pitchFamily="50" charset="0"/>
              </a:rPr>
              <a:t>TOP 5</a:t>
            </a:r>
          </a:p>
        </p:txBody>
      </p:sp>
      <p:sp>
        <p:nvSpPr>
          <p:cNvPr id="19" name="Tekstiruutu 10">
            <a:extLst>
              <a:ext uri="{FF2B5EF4-FFF2-40B4-BE49-F238E27FC236}">
                <a16:creationId xmlns:a16="http://schemas.microsoft.com/office/drawing/2014/main" id="{C8799134-2794-4E41-BB03-B53051861279}"/>
              </a:ext>
            </a:extLst>
          </p:cNvPr>
          <p:cNvSpPr txBox="1">
            <a:spLocks noChangeArrowheads="1"/>
          </p:cNvSpPr>
          <p:nvPr/>
        </p:nvSpPr>
        <p:spPr bwMode="auto">
          <a:xfrm>
            <a:off x="4109357" y="1598103"/>
            <a:ext cx="72678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fi-FI" sz="2800" b="1" dirty="0">
                <a:latin typeface="Whitney Condensed Semibold" pitchFamily="50" charset="0"/>
              </a:rPr>
              <a:t>MAINEIKKAIMMAT TYÖNANTAJAT 2018</a:t>
            </a:r>
            <a:endParaRPr lang="en-US" sz="2800" b="1" dirty="0">
              <a:latin typeface="Whitney Condensed Semibold" pitchFamily="50" charset="0"/>
            </a:endParaRPr>
          </a:p>
        </p:txBody>
      </p:sp>
      <p:sp>
        <p:nvSpPr>
          <p:cNvPr id="20" name="Suorakulmio 19">
            <a:extLst>
              <a:ext uri="{FF2B5EF4-FFF2-40B4-BE49-F238E27FC236}">
                <a16:creationId xmlns:a16="http://schemas.microsoft.com/office/drawing/2014/main" id="{A4DD683D-2E4B-4D28-A084-2E3323CA0EF7}"/>
              </a:ext>
            </a:extLst>
          </p:cNvPr>
          <p:cNvSpPr/>
          <p:nvPr/>
        </p:nvSpPr>
        <p:spPr>
          <a:xfrm>
            <a:off x="5180003" y="5928744"/>
            <a:ext cx="4968552" cy="637097"/>
          </a:xfrm>
          <a:prstGeom prst="rect">
            <a:avLst/>
          </a:prstGeom>
        </p:spPr>
        <p:txBody>
          <a:bodyPr wrap="square">
            <a:spAutoFit/>
          </a:bodyPr>
          <a:lstStyle/>
          <a:p>
            <a:pPr>
              <a:lnSpc>
                <a:spcPct val="115000"/>
              </a:lnSpc>
            </a:pPr>
            <a:r>
              <a:rPr lang="fi-FI" sz="1600" dirty="0">
                <a:solidFill>
                  <a:srgbClr val="000000"/>
                </a:solidFill>
                <a:latin typeface="Whitney Condensed Medium" pitchFamily="50" charset="0"/>
                <a:ea typeface="Arial" panose="020B0604020202020204" pitchFamily="34" charset="0"/>
              </a:rPr>
              <a:t>Yli 4.00: erinomainen tulos			</a:t>
            </a:r>
          </a:p>
          <a:p>
            <a:pPr>
              <a:lnSpc>
                <a:spcPct val="115000"/>
              </a:lnSpc>
            </a:pPr>
            <a:r>
              <a:rPr lang="fi-FI" sz="1600" dirty="0">
                <a:solidFill>
                  <a:srgbClr val="000000"/>
                </a:solidFill>
                <a:latin typeface="Whitney Condensed Medium" pitchFamily="50" charset="0"/>
                <a:ea typeface="Arial" panose="020B0604020202020204" pitchFamily="34" charset="0"/>
              </a:rPr>
              <a:t>3.50 – 3.99: hyvä tulos</a:t>
            </a:r>
            <a:endParaRPr lang="fi-FI" sz="1600" dirty="0">
              <a:solidFill>
                <a:prstClr val="black"/>
              </a:solidFill>
              <a:latin typeface="Whitney Condensed Medium" pitchFamily="50" charset="0"/>
            </a:endParaRPr>
          </a:p>
        </p:txBody>
      </p:sp>
      <p:sp>
        <p:nvSpPr>
          <p:cNvPr id="21" name="Suorakulmio 20">
            <a:extLst>
              <a:ext uri="{FF2B5EF4-FFF2-40B4-BE49-F238E27FC236}">
                <a16:creationId xmlns:a16="http://schemas.microsoft.com/office/drawing/2014/main" id="{0B3C5EED-E6AA-42FB-897A-5E6945DD64DA}"/>
              </a:ext>
            </a:extLst>
          </p:cNvPr>
          <p:cNvSpPr/>
          <p:nvPr/>
        </p:nvSpPr>
        <p:spPr>
          <a:xfrm>
            <a:off x="8368671" y="5944132"/>
            <a:ext cx="2422096" cy="621709"/>
          </a:xfrm>
          <a:prstGeom prst="rect">
            <a:avLst/>
          </a:prstGeom>
        </p:spPr>
        <p:txBody>
          <a:bodyPr wrap="square">
            <a:spAutoFit/>
          </a:bodyPr>
          <a:lstStyle/>
          <a:p>
            <a:pPr>
              <a:lnSpc>
                <a:spcPct val="115000"/>
              </a:lnSpc>
            </a:pPr>
            <a:r>
              <a:rPr lang="fi-FI" sz="1600" dirty="0">
                <a:solidFill>
                  <a:srgbClr val="000000"/>
                </a:solidFill>
                <a:latin typeface="Whitney Condensed Medium" pitchFamily="50" charset="0"/>
                <a:ea typeface="Arial" panose="020B0604020202020204" pitchFamily="34" charset="0"/>
              </a:rPr>
              <a:t>3.00 – 3.49: kohtalainen tulos</a:t>
            </a:r>
          </a:p>
          <a:p>
            <a:r>
              <a:rPr lang="fi-FI" sz="1600" dirty="0">
                <a:solidFill>
                  <a:prstClr val="black"/>
                </a:solidFill>
                <a:latin typeface="Whitney Condensed Medium" pitchFamily="50" charset="0"/>
                <a:ea typeface="Arial" panose="020B0604020202020204" pitchFamily="34" charset="0"/>
              </a:rPr>
              <a:t>Alle 3.00: erittäin heikko tulos</a:t>
            </a:r>
            <a:endParaRPr lang="fi-FI" sz="1600" dirty="0">
              <a:solidFill>
                <a:prstClr val="black"/>
              </a:solidFill>
              <a:latin typeface="Whitney Condensed Medium" pitchFamily="50" charset="0"/>
            </a:endParaRPr>
          </a:p>
        </p:txBody>
      </p:sp>
      <p:sp>
        <p:nvSpPr>
          <p:cNvPr id="16" name="Kuvaselitesuorakulmio 14">
            <a:extLst>
              <a:ext uri="{FF2B5EF4-FFF2-40B4-BE49-F238E27FC236}">
                <a16:creationId xmlns:a16="http://schemas.microsoft.com/office/drawing/2014/main" id="{FEB5C8A3-1F84-4611-BF57-5E56BA99CFB5}"/>
              </a:ext>
            </a:extLst>
          </p:cNvPr>
          <p:cNvSpPr/>
          <p:nvPr/>
        </p:nvSpPr>
        <p:spPr>
          <a:xfrm>
            <a:off x="439954" y="388539"/>
            <a:ext cx="2631712" cy="6080921"/>
          </a:xfrm>
          <a:prstGeom prst="wedgeRoundRectCallout">
            <a:avLst>
              <a:gd name="adj1" fmla="val 63297"/>
              <a:gd name="adj2" fmla="val 34730"/>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5" name="Kuva 24">
            <a:extLst>
              <a:ext uri="{FF2B5EF4-FFF2-40B4-BE49-F238E27FC236}">
                <a16:creationId xmlns:a16="http://schemas.microsoft.com/office/drawing/2014/main" id="{9401610A-7281-46C5-9CC7-E74B0386D8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3646427" y="5229616"/>
            <a:ext cx="1352481" cy="1618347"/>
          </a:xfrm>
          <a:prstGeom prst="rect">
            <a:avLst/>
          </a:prstGeom>
        </p:spPr>
      </p:pic>
      <p:grpSp>
        <p:nvGrpSpPr>
          <p:cNvPr id="26" name="Ryhmä 25">
            <a:extLst>
              <a:ext uri="{FF2B5EF4-FFF2-40B4-BE49-F238E27FC236}">
                <a16:creationId xmlns:a16="http://schemas.microsoft.com/office/drawing/2014/main" id="{DEC94ADA-C3CE-40CB-961E-15BDC0A8C983}"/>
              </a:ext>
            </a:extLst>
          </p:cNvPr>
          <p:cNvGrpSpPr/>
          <p:nvPr/>
        </p:nvGrpSpPr>
        <p:grpSpPr>
          <a:xfrm>
            <a:off x="1272662" y="5031965"/>
            <a:ext cx="966296" cy="590385"/>
            <a:chOff x="7021233" y="377537"/>
            <a:chExt cx="1543695" cy="994384"/>
          </a:xfrm>
        </p:grpSpPr>
        <p:pic>
          <p:nvPicPr>
            <p:cNvPr id="27" name="Kuva 26">
              <a:extLst>
                <a:ext uri="{FF2B5EF4-FFF2-40B4-BE49-F238E27FC236}">
                  <a16:creationId xmlns:a16="http://schemas.microsoft.com/office/drawing/2014/main" id="{47092183-E152-45E5-B160-3581F6B571FC}"/>
                </a:ext>
              </a:extLst>
            </p:cNvPr>
            <p:cNvPicPr>
              <a:picLocks noChangeAspect="1"/>
            </p:cNvPicPr>
            <p:nvPr/>
          </p:nvPicPr>
          <p:blipFill>
            <a:blip r:embed="rId4"/>
            <a:stretch>
              <a:fillRect/>
            </a:stretch>
          </p:blipFill>
          <p:spPr>
            <a:xfrm>
              <a:off x="7712964" y="377537"/>
              <a:ext cx="851964" cy="994384"/>
            </a:xfrm>
            <a:prstGeom prst="rect">
              <a:avLst/>
            </a:prstGeom>
          </p:spPr>
        </p:pic>
        <p:pic>
          <p:nvPicPr>
            <p:cNvPr id="28" name="Kuva 27">
              <a:extLst>
                <a:ext uri="{FF2B5EF4-FFF2-40B4-BE49-F238E27FC236}">
                  <a16:creationId xmlns:a16="http://schemas.microsoft.com/office/drawing/2014/main" id="{A21A7369-CD7B-4C24-8AD1-5B58359A0065}"/>
                </a:ext>
              </a:extLst>
            </p:cNvPr>
            <p:cNvPicPr>
              <a:picLocks noChangeAspect="1"/>
            </p:cNvPicPr>
            <p:nvPr/>
          </p:nvPicPr>
          <p:blipFill>
            <a:blip r:embed="rId5"/>
            <a:stretch>
              <a:fillRect/>
            </a:stretch>
          </p:blipFill>
          <p:spPr>
            <a:xfrm>
              <a:off x="7021233" y="464446"/>
              <a:ext cx="836118" cy="906369"/>
            </a:xfrm>
            <a:prstGeom prst="rect">
              <a:avLst/>
            </a:prstGeom>
          </p:spPr>
        </p:pic>
      </p:grpSp>
      <p:graphicFrame>
        <p:nvGraphicFramePr>
          <p:cNvPr id="17" name="Table 1">
            <a:extLst>
              <a:ext uri="{FF2B5EF4-FFF2-40B4-BE49-F238E27FC236}">
                <a16:creationId xmlns:a16="http://schemas.microsoft.com/office/drawing/2014/main" id="{18946F23-95F7-4FDA-BD7A-B3E00695151A}"/>
              </a:ext>
            </a:extLst>
          </p:cNvPr>
          <p:cNvGraphicFramePr>
            <a:graphicFrameLocks noGrp="1"/>
          </p:cNvGraphicFramePr>
          <p:nvPr>
            <p:extLst/>
          </p:nvPr>
        </p:nvGraphicFramePr>
        <p:xfrm>
          <a:off x="4839867" y="2162464"/>
          <a:ext cx="5806866" cy="2600805"/>
        </p:xfrm>
        <a:graphic>
          <a:graphicData uri="http://schemas.openxmlformats.org/drawingml/2006/table">
            <a:tbl>
              <a:tblPr>
                <a:tableStyleId>{5C22544A-7EE6-4342-B048-85BDC9FD1C3A}</a:tableStyleId>
              </a:tblPr>
              <a:tblGrid>
                <a:gridCol w="818147">
                  <a:extLst>
                    <a:ext uri="{9D8B030D-6E8A-4147-A177-3AD203B41FA5}">
                      <a16:colId xmlns:a16="http://schemas.microsoft.com/office/drawing/2014/main" val="3677377959"/>
                    </a:ext>
                  </a:extLst>
                </a:gridCol>
                <a:gridCol w="1572434">
                  <a:extLst>
                    <a:ext uri="{9D8B030D-6E8A-4147-A177-3AD203B41FA5}">
                      <a16:colId xmlns:a16="http://schemas.microsoft.com/office/drawing/2014/main" val="962424071"/>
                    </a:ext>
                  </a:extLst>
                </a:gridCol>
                <a:gridCol w="1877846">
                  <a:extLst>
                    <a:ext uri="{9D8B030D-6E8A-4147-A177-3AD203B41FA5}">
                      <a16:colId xmlns:a16="http://schemas.microsoft.com/office/drawing/2014/main" val="1585012908"/>
                    </a:ext>
                  </a:extLst>
                </a:gridCol>
                <a:gridCol w="795355">
                  <a:extLst>
                    <a:ext uri="{9D8B030D-6E8A-4147-A177-3AD203B41FA5}">
                      <a16:colId xmlns:a16="http://schemas.microsoft.com/office/drawing/2014/main" val="547827135"/>
                    </a:ext>
                  </a:extLst>
                </a:gridCol>
                <a:gridCol w="743084">
                  <a:extLst>
                    <a:ext uri="{9D8B030D-6E8A-4147-A177-3AD203B41FA5}">
                      <a16:colId xmlns:a16="http://schemas.microsoft.com/office/drawing/2014/main" val="2535722591"/>
                    </a:ext>
                  </a:extLst>
                </a:gridCol>
              </a:tblGrid>
              <a:tr h="672755">
                <a:tc>
                  <a:txBody>
                    <a:bodyPr/>
                    <a:lstStyle/>
                    <a:p>
                      <a:pPr algn="ctr" fontAlgn="b"/>
                      <a:r>
                        <a:rPr lang="fi-FI" sz="1800" b="0" i="0" u="none" strike="noStrike" dirty="0">
                          <a:solidFill>
                            <a:srgbClr val="000000"/>
                          </a:solidFill>
                          <a:effectLst/>
                          <a:latin typeface="Whitney Condensed Semibold" pitchFamily="50" charset="0"/>
                        </a:rPr>
                        <a:t>SIJA</a:t>
                      </a:r>
                    </a:p>
                  </a:txBody>
                  <a:tcPr marL="8179" marR="8179" marT="817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fi-FI" sz="1800" b="0" i="0" u="none" strike="noStrike" dirty="0">
                          <a:solidFill>
                            <a:srgbClr val="000000"/>
                          </a:solidFill>
                          <a:effectLst/>
                          <a:latin typeface="Whitney Condensed Semibold" pitchFamily="50" charset="0"/>
                        </a:rPr>
                        <a:t>YRITYS</a:t>
                      </a:r>
                    </a:p>
                  </a:txBody>
                  <a:tcPr marL="8179" marR="8179" marT="8179"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fi-FI" sz="1800" b="0" i="0" u="none" strike="noStrike" dirty="0">
                        <a:solidFill>
                          <a:srgbClr val="000000"/>
                        </a:solidFill>
                        <a:effectLst/>
                        <a:latin typeface="Whitney Condensed Medium" pitchFamily="50" charset="0"/>
                      </a:endParaRPr>
                    </a:p>
                  </a:txBody>
                  <a:tcPr marL="8179" marR="8179" marT="817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fi-FI" sz="1800" b="0" i="0" u="none" strike="noStrike" dirty="0">
                          <a:solidFill>
                            <a:schemeClr val="tx1"/>
                          </a:solidFill>
                          <a:effectLst/>
                          <a:latin typeface="Whitney Condensed Semibold" pitchFamily="50" charset="0"/>
                        </a:rPr>
                        <a:t>MAINE </a:t>
                      </a:r>
                      <a:r>
                        <a:rPr lang="fi-FI" sz="1600" b="0" i="0" u="none" strike="noStrike" dirty="0">
                          <a:solidFill>
                            <a:schemeClr val="tx1"/>
                          </a:solidFill>
                          <a:effectLst/>
                          <a:latin typeface="Whitney Condensed Semibold" pitchFamily="50" charset="0"/>
                        </a:rPr>
                        <a:t>2018</a:t>
                      </a:r>
                      <a:endParaRPr lang="fi-FI" sz="1800" b="0" i="0" u="none" strike="noStrike" dirty="0">
                        <a:solidFill>
                          <a:schemeClr val="tx1"/>
                        </a:solidFill>
                        <a:effectLst/>
                        <a:latin typeface="Whitney Condensed Semibold" pitchFamily="50" charset="0"/>
                      </a:endParaRPr>
                    </a:p>
                  </a:txBody>
                  <a:tcPr marL="8179" marR="8179" marT="8179" marB="0" anchor="ctr">
                    <a:lnL w="12700" cmpd="sng">
                      <a:noFill/>
                    </a:lnL>
                    <a:lnR w="12700" cmpd="sng">
                      <a:noFill/>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i-FI" sz="1400" u="none" strike="noStrike" dirty="0">
                          <a:solidFill>
                            <a:schemeClr val="tx1"/>
                          </a:solidFill>
                          <a:effectLst/>
                          <a:latin typeface="Whitney Condensed Medium" pitchFamily="50" charset="0"/>
                        </a:rPr>
                        <a:t>MUUTOS 2017</a:t>
                      </a:r>
                      <a:endParaRPr lang="fi-FI" sz="1400" b="0" i="0" u="none" strike="noStrike" dirty="0">
                        <a:solidFill>
                          <a:schemeClr val="tx1"/>
                        </a:solidFill>
                        <a:effectLst/>
                        <a:latin typeface="Whitney Condensed Medium" pitchFamily="50" charset="0"/>
                      </a:endParaRPr>
                    </a:p>
                  </a:txBody>
                  <a:tcPr marL="8179" marR="8179" marT="8179" marB="0" anchor="ctr">
                    <a:lnL w="12700" cmpd="sng">
                      <a:noFill/>
                    </a:lnL>
                    <a:lnR w="12700" cmpd="sng">
                      <a:noFill/>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162028"/>
                  </a:ext>
                </a:extLst>
              </a:tr>
              <a:tr h="385610">
                <a:tc>
                  <a:txBody>
                    <a:bodyPr/>
                    <a:lstStyle/>
                    <a:p>
                      <a:pPr algn="ctr" fontAlgn="b"/>
                      <a:r>
                        <a:rPr lang="fi-FI" sz="2000" b="0" i="0" u="none" strike="noStrike" dirty="0">
                          <a:solidFill>
                            <a:srgbClr val="000000"/>
                          </a:solidFill>
                          <a:effectLst/>
                          <a:latin typeface="Whitney Condensed Medium" pitchFamily="50" charset="0"/>
                        </a:rPr>
                        <a:t>1.</a:t>
                      </a:r>
                    </a:p>
                  </a:txBody>
                  <a:tcPr marL="8179" marR="8179" marT="8179" marB="0" anchor="ctr">
                    <a:lnT w="12700" cap="flat" cmpd="sng" algn="ctr">
                      <a:solidFill>
                        <a:schemeClr val="tx1"/>
                      </a:solidFill>
                      <a:prstDash val="solid"/>
                      <a:round/>
                      <a:headEnd type="none" w="med" len="med"/>
                      <a:tailEnd type="none" w="med" len="med"/>
                    </a:lnT>
                    <a:solidFill>
                      <a:schemeClr val="bg1"/>
                    </a:solidFill>
                  </a:tcPr>
                </a:tc>
                <a:tc>
                  <a:txBody>
                    <a:bodyPr/>
                    <a:lstStyle/>
                    <a:p>
                      <a:pPr algn="l" fontAlgn="b"/>
                      <a:endParaRPr lang="fi-FI" sz="2400" b="0" i="0" u="none" strike="noStrike" dirty="0">
                        <a:solidFill>
                          <a:srgbClr val="000000"/>
                        </a:solidFill>
                        <a:effectLst/>
                        <a:latin typeface="Whitney Condensed Medium" pitchFamily="50" charset="0"/>
                      </a:endParaRPr>
                    </a:p>
                  </a:txBody>
                  <a:tcPr marL="8179" marR="8179" marT="8179" marB="0" anchor="b">
                    <a:lnT w="12700" cap="flat" cmpd="sng" algn="ctr">
                      <a:solidFill>
                        <a:schemeClr val="tx1"/>
                      </a:solidFill>
                      <a:prstDash val="solid"/>
                      <a:round/>
                      <a:headEnd type="none" w="med" len="med"/>
                      <a:tailEnd type="none" w="med" len="med"/>
                    </a:lnT>
                    <a:noFill/>
                  </a:tcPr>
                </a:tc>
                <a:tc>
                  <a:txBody>
                    <a:bodyPr/>
                    <a:lstStyle/>
                    <a:p>
                      <a:pPr algn="ctr" fontAlgn="b"/>
                      <a:r>
                        <a:rPr lang="fi-FI" sz="2000" u="none" strike="noStrike" dirty="0">
                          <a:effectLst/>
                          <a:latin typeface="Whitney Condensed Book" pitchFamily="50" charset="0"/>
                        </a:rPr>
                        <a:t>KONE</a:t>
                      </a:r>
                      <a:endParaRPr lang="fi-FI" sz="2000" b="0" i="0" u="none" strike="noStrike" dirty="0">
                        <a:solidFill>
                          <a:srgbClr val="000000"/>
                        </a:solidFill>
                        <a:effectLst/>
                        <a:latin typeface="Whitney Condensed Book" pitchFamily="50" charset="0"/>
                      </a:endParaRPr>
                    </a:p>
                  </a:txBody>
                  <a:tcPr marL="8179" marR="8179" marT="8179" marB="0" anchor="b">
                    <a:lnR w="12700" cmpd="sng">
                      <a:noFill/>
                    </a:lnR>
                    <a:lnT w="12700" cap="flat" cmpd="sng" algn="ctr">
                      <a:solidFill>
                        <a:schemeClr val="tx1"/>
                      </a:solidFill>
                      <a:prstDash val="solid"/>
                      <a:round/>
                      <a:headEnd type="none" w="med" len="med"/>
                      <a:tailEnd type="none" w="med" len="med"/>
                    </a:lnT>
                    <a:noFill/>
                  </a:tcPr>
                </a:tc>
                <a:tc>
                  <a:txBody>
                    <a:bodyPr/>
                    <a:lstStyle/>
                    <a:p>
                      <a:pPr algn="ctr" fontAlgn="b"/>
                      <a:r>
                        <a:rPr lang="fi-FI" sz="2000" u="none" strike="noStrike" dirty="0">
                          <a:solidFill>
                            <a:schemeClr val="bg1"/>
                          </a:solidFill>
                          <a:effectLst/>
                          <a:latin typeface="Whitney Condensed Semibold" pitchFamily="50" charset="0"/>
                        </a:rPr>
                        <a:t>4.21</a:t>
                      </a:r>
                      <a:endParaRPr lang="fi-FI" sz="2000" b="0" i="0" u="none" strike="noStrike" dirty="0">
                        <a:solidFill>
                          <a:schemeClr val="bg1"/>
                        </a:solidFill>
                        <a:effectLst/>
                        <a:latin typeface="Whitney Condensed Semibold" pitchFamily="50" charset="0"/>
                      </a:endParaRPr>
                    </a:p>
                  </a:txBody>
                  <a:tcPr marL="8179" marR="8179" marT="8179" marB="0" anchor="ctr">
                    <a:lnL w="12700" cmpd="sng">
                      <a:noFill/>
                    </a:lnL>
                    <a:lnR w="12700" cmpd="sng">
                      <a:noFill/>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4490A"/>
                    </a:solidFill>
                  </a:tcPr>
                </a:tc>
                <a:tc>
                  <a:txBody>
                    <a:bodyPr/>
                    <a:lstStyle/>
                    <a:p>
                      <a:pPr marL="0" algn="ctr" defTabSz="914400" rtl="0" eaLnBrk="1" fontAlgn="b" latinLnBrk="0" hangingPunct="1"/>
                      <a:r>
                        <a:rPr lang="fi-FI" sz="1800" b="1" i="0" u="none" strike="noStrike" kern="1200" dirty="0">
                          <a:solidFill>
                            <a:schemeClr val="tx1"/>
                          </a:solidFill>
                          <a:effectLst/>
                          <a:latin typeface="Whitney Condensed Light" pitchFamily="50" charset="0"/>
                          <a:ea typeface="+mn-ea"/>
                          <a:cs typeface="+mn-cs"/>
                        </a:rPr>
                        <a:t>0.06</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834782"/>
                  </a:ext>
                </a:extLst>
              </a:tr>
              <a:tr h="385610">
                <a:tc>
                  <a:txBody>
                    <a:bodyPr/>
                    <a:lstStyle/>
                    <a:p>
                      <a:pPr algn="ctr" fontAlgn="b"/>
                      <a:r>
                        <a:rPr lang="fi-FI" sz="2000" b="0" i="0" u="none" strike="noStrike" dirty="0">
                          <a:solidFill>
                            <a:srgbClr val="000000"/>
                          </a:solidFill>
                          <a:effectLst/>
                          <a:latin typeface="Whitney Condensed Medium" pitchFamily="50" charset="0"/>
                        </a:rPr>
                        <a:t>2.</a:t>
                      </a:r>
                    </a:p>
                  </a:txBody>
                  <a:tcPr marL="8179" marR="8179" marT="8179" marB="0" anchor="ctr">
                    <a:solidFill>
                      <a:schemeClr val="bg1"/>
                    </a:solidFill>
                  </a:tcPr>
                </a:tc>
                <a:tc>
                  <a:txBody>
                    <a:bodyPr/>
                    <a:lstStyle/>
                    <a:p>
                      <a:pPr algn="l" fontAlgn="b"/>
                      <a:endParaRPr lang="fi-FI" sz="2400" b="0" i="0" u="none" strike="noStrike" dirty="0">
                        <a:solidFill>
                          <a:srgbClr val="000000"/>
                        </a:solidFill>
                        <a:effectLst/>
                        <a:latin typeface="Whitney Condensed Medium" pitchFamily="50" charset="0"/>
                      </a:endParaRPr>
                    </a:p>
                  </a:txBody>
                  <a:tcPr marL="8179" marR="8179" marT="8179" marB="0" anchor="b">
                    <a:noFill/>
                  </a:tcPr>
                </a:tc>
                <a:tc>
                  <a:txBody>
                    <a:bodyPr/>
                    <a:lstStyle/>
                    <a:p>
                      <a:pPr algn="ctr" fontAlgn="b"/>
                      <a:r>
                        <a:rPr lang="fi-FI" sz="2000" u="none" strike="noStrike" dirty="0">
                          <a:effectLst/>
                          <a:latin typeface="Whitney Condensed Book" pitchFamily="50" charset="0"/>
                        </a:rPr>
                        <a:t>Vincit</a:t>
                      </a:r>
                      <a:endParaRPr lang="fi-FI" sz="2000" b="0" i="0" u="none" strike="noStrike" dirty="0">
                        <a:solidFill>
                          <a:srgbClr val="000000"/>
                        </a:solidFill>
                        <a:effectLst/>
                        <a:latin typeface="Whitney Condensed Book" pitchFamily="50" charset="0"/>
                      </a:endParaRPr>
                    </a:p>
                  </a:txBody>
                  <a:tcPr marL="8179" marR="8179" marT="8179" marB="0" anchor="b">
                    <a:lnR w="12700" cmpd="sng">
                      <a:noFill/>
                    </a:lnR>
                    <a:solidFill>
                      <a:schemeClr val="bg1">
                        <a:lumMod val="95000"/>
                      </a:schemeClr>
                    </a:solidFill>
                  </a:tcPr>
                </a:tc>
                <a:tc>
                  <a:txBody>
                    <a:bodyPr/>
                    <a:lstStyle/>
                    <a:p>
                      <a:pPr marL="0" algn="ctr" defTabSz="914400" rtl="0" eaLnBrk="1" fontAlgn="b" latinLnBrk="0" hangingPunct="1"/>
                      <a:r>
                        <a:rPr lang="fi-FI" sz="2000" u="none" strike="noStrike" kern="1200" dirty="0">
                          <a:solidFill>
                            <a:schemeClr val="bg1"/>
                          </a:solidFill>
                          <a:effectLst/>
                          <a:latin typeface="Whitney Condensed Semibold" pitchFamily="50" charset="0"/>
                          <a:ea typeface="+mn-ea"/>
                          <a:cs typeface="+mn-cs"/>
                        </a:rPr>
                        <a:t>4.19</a:t>
                      </a:r>
                    </a:p>
                  </a:txBody>
                  <a:tcPr marL="9525" marR="9525" marT="9525" marB="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4490A"/>
                    </a:solidFill>
                  </a:tcPr>
                </a:tc>
                <a:tc>
                  <a:txBody>
                    <a:bodyPr/>
                    <a:lstStyle/>
                    <a:p>
                      <a:pPr marL="0" algn="ctr" defTabSz="914400" rtl="0" eaLnBrk="1" fontAlgn="b" latinLnBrk="0" hangingPunct="1"/>
                      <a:r>
                        <a:rPr lang="fi-FI" sz="1800" b="1" i="0" u="none" strike="noStrike" kern="1200" dirty="0">
                          <a:solidFill>
                            <a:schemeClr val="tx1"/>
                          </a:solidFill>
                          <a:effectLst/>
                          <a:latin typeface="Whitney Condensed Light" pitchFamily="50" charset="0"/>
                          <a:ea typeface="+mn-ea"/>
                          <a:cs typeface="+mn-cs"/>
                        </a:rPr>
                        <a:t>-0.01</a:t>
                      </a:r>
                    </a:p>
                  </a:txBody>
                  <a:tcPr marL="9525" marR="9525" marT="9525" marB="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251876"/>
                  </a:ext>
                </a:extLst>
              </a:tr>
              <a:tr h="385610">
                <a:tc>
                  <a:txBody>
                    <a:bodyPr/>
                    <a:lstStyle/>
                    <a:p>
                      <a:pPr algn="ctr" fontAlgn="b"/>
                      <a:r>
                        <a:rPr lang="fi-FI" sz="2000" b="0" i="0" u="none" strike="noStrike" dirty="0">
                          <a:solidFill>
                            <a:srgbClr val="000000"/>
                          </a:solidFill>
                          <a:effectLst/>
                          <a:latin typeface="Whitney Condensed Medium" pitchFamily="50" charset="0"/>
                        </a:rPr>
                        <a:t>3.</a:t>
                      </a:r>
                    </a:p>
                  </a:txBody>
                  <a:tcPr marL="8179" marR="8179" marT="8179" marB="0" anchor="ctr">
                    <a:solidFill>
                      <a:schemeClr val="bg1"/>
                    </a:solidFill>
                  </a:tcPr>
                </a:tc>
                <a:tc>
                  <a:txBody>
                    <a:bodyPr/>
                    <a:lstStyle/>
                    <a:p>
                      <a:pPr algn="l" fontAlgn="b"/>
                      <a:endParaRPr lang="fi-FI" sz="2400" b="0" i="0" u="none" strike="noStrike" dirty="0">
                        <a:solidFill>
                          <a:srgbClr val="000000"/>
                        </a:solidFill>
                        <a:effectLst/>
                        <a:latin typeface="Whitney Condensed Medium" pitchFamily="50" charset="0"/>
                      </a:endParaRPr>
                    </a:p>
                  </a:txBody>
                  <a:tcPr marL="8179" marR="8179" marT="8179" marB="0" anchor="b">
                    <a:noFill/>
                  </a:tcPr>
                </a:tc>
                <a:tc>
                  <a:txBody>
                    <a:bodyPr/>
                    <a:lstStyle/>
                    <a:p>
                      <a:pPr algn="ctr" fontAlgn="b"/>
                      <a:r>
                        <a:rPr lang="fi-FI" sz="2000" u="none" strike="noStrike" dirty="0">
                          <a:effectLst/>
                          <a:latin typeface="Whitney Condensed Book" pitchFamily="50" charset="0"/>
                        </a:rPr>
                        <a:t>Supercell</a:t>
                      </a:r>
                      <a:endParaRPr lang="fi-FI" sz="2000" b="0" i="0" u="none" strike="noStrike" dirty="0">
                        <a:solidFill>
                          <a:srgbClr val="000000"/>
                        </a:solidFill>
                        <a:effectLst/>
                        <a:latin typeface="Whitney Condensed Book" pitchFamily="50" charset="0"/>
                      </a:endParaRPr>
                    </a:p>
                  </a:txBody>
                  <a:tcPr marL="8179" marR="8179" marT="8179" marB="0" anchor="b">
                    <a:lnR w="12700" cmpd="sng">
                      <a:noFill/>
                    </a:lnR>
                    <a:noFill/>
                  </a:tcPr>
                </a:tc>
                <a:tc>
                  <a:txBody>
                    <a:bodyPr/>
                    <a:lstStyle/>
                    <a:p>
                      <a:pPr marL="0" algn="ctr" defTabSz="914400" rtl="0" eaLnBrk="1" fontAlgn="b" latinLnBrk="0" hangingPunct="1"/>
                      <a:r>
                        <a:rPr lang="fi-FI" sz="2000" u="none" strike="noStrike" kern="1200" dirty="0">
                          <a:solidFill>
                            <a:schemeClr val="bg1"/>
                          </a:solidFill>
                          <a:effectLst/>
                          <a:latin typeface="Whitney Condensed Semibold" pitchFamily="50" charset="0"/>
                          <a:ea typeface="+mn-ea"/>
                          <a:cs typeface="+mn-cs"/>
                        </a:rPr>
                        <a:t>4.15</a:t>
                      </a:r>
                    </a:p>
                  </a:txBody>
                  <a:tcPr marL="9525" marR="9525" marT="9525" marB="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4490A"/>
                    </a:solidFill>
                  </a:tcPr>
                </a:tc>
                <a:tc>
                  <a:txBody>
                    <a:bodyPr/>
                    <a:lstStyle/>
                    <a:p>
                      <a:pPr marL="0" algn="ctr" defTabSz="914400" rtl="0" eaLnBrk="1" fontAlgn="b" latinLnBrk="0" hangingPunct="1"/>
                      <a:r>
                        <a:rPr lang="fi-FI" sz="1800" b="1" i="0" u="none" strike="noStrike" kern="1200" dirty="0">
                          <a:solidFill>
                            <a:schemeClr val="tx1"/>
                          </a:solidFill>
                          <a:effectLst/>
                          <a:latin typeface="Whitney Condensed Light" pitchFamily="50" charset="0"/>
                          <a:ea typeface="+mn-ea"/>
                          <a:cs typeface="+mn-cs"/>
                        </a:rPr>
                        <a:t>-0.05</a:t>
                      </a:r>
                    </a:p>
                  </a:txBody>
                  <a:tcPr marL="9525" marR="9525" marT="9525" marB="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6335668"/>
                  </a:ext>
                </a:extLst>
              </a:tr>
              <a:tr h="385610">
                <a:tc>
                  <a:txBody>
                    <a:bodyPr/>
                    <a:lstStyle/>
                    <a:p>
                      <a:pPr algn="ctr" fontAlgn="b"/>
                      <a:r>
                        <a:rPr lang="fi-FI" sz="2000" b="0" i="0" u="none" strike="noStrike" dirty="0">
                          <a:solidFill>
                            <a:srgbClr val="000000"/>
                          </a:solidFill>
                          <a:effectLst/>
                          <a:latin typeface="Whitney Condensed Medium" pitchFamily="50" charset="0"/>
                        </a:rPr>
                        <a:t>4.</a:t>
                      </a:r>
                    </a:p>
                  </a:txBody>
                  <a:tcPr marL="8179" marR="8179" marT="8179" marB="0" anchor="ctr">
                    <a:solidFill>
                      <a:schemeClr val="bg1"/>
                    </a:solidFill>
                  </a:tcPr>
                </a:tc>
                <a:tc>
                  <a:txBody>
                    <a:bodyPr/>
                    <a:lstStyle/>
                    <a:p>
                      <a:pPr algn="l" fontAlgn="b"/>
                      <a:endParaRPr lang="fi-FI" sz="2400" b="0" i="0" u="none" strike="noStrike" dirty="0">
                        <a:solidFill>
                          <a:srgbClr val="000000"/>
                        </a:solidFill>
                        <a:effectLst/>
                        <a:latin typeface="Whitney Condensed Medium" pitchFamily="50" charset="0"/>
                      </a:endParaRPr>
                    </a:p>
                  </a:txBody>
                  <a:tcPr marL="8179" marR="8179" marT="8179" marB="0" anchor="b">
                    <a:noFill/>
                  </a:tcPr>
                </a:tc>
                <a:tc>
                  <a:txBody>
                    <a:bodyPr/>
                    <a:lstStyle/>
                    <a:p>
                      <a:pPr algn="ctr" fontAlgn="b"/>
                      <a:r>
                        <a:rPr lang="fi-FI" sz="2000" u="none" strike="noStrike" dirty="0" err="1">
                          <a:effectLst/>
                          <a:latin typeface="Whitney Condensed Book" pitchFamily="50" charset="0"/>
                        </a:rPr>
                        <a:t>Futurice</a:t>
                      </a:r>
                      <a:endParaRPr lang="fi-FI" sz="2000" b="0" i="0" u="none" strike="noStrike" dirty="0">
                        <a:solidFill>
                          <a:srgbClr val="000000"/>
                        </a:solidFill>
                        <a:effectLst/>
                        <a:latin typeface="Whitney Condensed Book" pitchFamily="50" charset="0"/>
                      </a:endParaRPr>
                    </a:p>
                  </a:txBody>
                  <a:tcPr marL="8179" marR="8179" marT="8179" marB="0" anchor="b">
                    <a:lnR w="12700" cmpd="sng">
                      <a:noFill/>
                    </a:lnR>
                    <a:solidFill>
                      <a:schemeClr val="bg1">
                        <a:lumMod val="95000"/>
                      </a:schemeClr>
                    </a:solidFill>
                  </a:tcPr>
                </a:tc>
                <a:tc>
                  <a:txBody>
                    <a:bodyPr/>
                    <a:lstStyle/>
                    <a:p>
                      <a:pPr marL="0" algn="ctr" defTabSz="914400" rtl="0" eaLnBrk="1" fontAlgn="b" latinLnBrk="0" hangingPunct="1"/>
                      <a:r>
                        <a:rPr lang="fi-FI" sz="2000" u="none" strike="noStrike" kern="1200" dirty="0">
                          <a:solidFill>
                            <a:schemeClr val="bg1"/>
                          </a:solidFill>
                          <a:effectLst/>
                          <a:latin typeface="Whitney Condensed Semibold" pitchFamily="50" charset="0"/>
                          <a:ea typeface="+mn-ea"/>
                          <a:cs typeface="+mn-cs"/>
                        </a:rPr>
                        <a:t>4.07</a:t>
                      </a:r>
                    </a:p>
                  </a:txBody>
                  <a:tcPr marL="9525" marR="9525" marT="9525" marB="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4490A"/>
                    </a:solidFill>
                  </a:tcPr>
                </a:tc>
                <a:tc>
                  <a:txBody>
                    <a:bodyPr/>
                    <a:lstStyle/>
                    <a:p>
                      <a:pPr marL="0" algn="ctr" defTabSz="914400" rtl="0" eaLnBrk="1" fontAlgn="b" latinLnBrk="0" hangingPunct="1"/>
                      <a:r>
                        <a:rPr lang="fi-FI" sz="1800" b="1" i="0" u="none" strike="noStrike" kern="1200" dirty="0">
                          <a:solidFill>
                            <a:schemeClr val="tx1"/>
                          </a:solidFill>
                          <a:effectLst/>
                          <a:latin typeface="Whitney Condensed Light" pitchFamily="50" charset="0"/>
                          <a:ea typeface="+mn-ea"/>
                          <a:cs typeface="+mn-cs"/>
                        </a:rPr>
                        <a:t>Uusi!</a:t>
                      </a:r>
                    </a:p>
                  </a:txBody>
                  <a:tcPr marL="9525" marR="9525" marT="9525"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2638476"/>
                  </a:ext>
                </a:extLst>
              </a:tr>
              <a:tr h="385610">
                <a:tc>
                  <a:txBody>
                    <a:bodyPr/>
                    <a:lstStyle/>
                    <a:p>
                      <a:pPr algn="ctr" fontAlgn="b"/>
                      <a:r>
                        <a:rPr lang="fi-FI" sz="2000" b="0" i="0" u="none" strike="noStrike" dirty="0">
                          <a:solidFill>
                            <a:srgbClr val="000000"/>
                          </a:solidFill>
                          <a:effectLst/>
                          <a:latin typeface="Whitney Condensed Medium" pitchFamily="50" charset="0"/>
                        </a:rPr>
                        <a:t>5.</a:t>
                      </a:r>
                    </a:p>
                  </a:txBody>
                  <a:tcPr marL="8179" marR="8179" marT="8179" marB="0" anchor="ctr">
                    <a:solidFill>
                      <a:schemeClr val="bg1"/>
                    </a:solidFill>
                  </a:tcPr>
                </a:tc>
                <a:tc>
                  <a:txBody>
                    <a:bodyPr/>
                    <a:lstStyle/>
                    <a:p>
                      <a:pPr algn="l" fontAlgn="b"/>
                      <a:endParaRPr lang="fi-FI" sz="2400" b="0" i="0" u="none" strike="noStrike" dirty="0">
                        <a:solidFill>
                          <a:srgbClr val="000000"/>
                        </a:solidFill>
                        <a:effectLst/>
                        <a:latin typeface="Whitney Condensed Medium" pitchFamily="50" charset="0"/>
                      </a:endParaRPr>
                    </a:p>
                  </a:txBody>
                  <a:tcPr marL="8179" marR="8179" marT="8179" marB="0" anchor="b">
                    <a:noFill/>
                  </a:tcPr>
                </a:tc>
                <a:tc>
                  <a:txBody>
                    <a:bodyPr/>
                    <a:lstStyle/>
                    <a:p>
                      <a:pPr algn="ctr" fontAlgn="b"/>
                      <a:r>
                        <a:rPr lang="fi-FI" sz="2000" u="none" strike="noStrike" dirty="0" err="1">
                          <a:effectLst/>
                          <a:latin typeface="Whitney Condensed Book" pitchFamily="50" charset="0"/>
                        </a:rPr>
                        <a:t>Pekkaniska</a:t>
                      </a:r>
                      <a:endParaRPr lang="fi-FI" sz="2000" b="0" i="0" u="none" strike="noStrike" dirty="0">
                        <a:solidFill>
                          <a:srgbClr val="000000"/>
                        </a:solidFill>
                        <a:effectLst/>
                        <a:latin typeface="Whitney Condensed Book" pitchFamily="50" charset="0"/>
                      </a:endParaRPr>
                    </a:p>
                  </a:txBody>
                  <a:tcPr marL="8179" marR="8179" marT="8179" marB="0" anchor="b">
                    <a:lnR w="12700" cmpd="sng">
                      <a:noFill/>
                    </a:lnR>
                    <a:noFill/>
                  </a:tcPr>
                </a:tc>
                <a:tc>
                  <a:txBody>
                    <a:bodyPr/>
                    <a:lstStyle/>
                    <a:p>
                      <a:pPr marL="0" algn="ctr" defTabSz="914400" rtl="0" eaLnBrk="1" fontAlgn="b" latinLnBrk="0" hangingPunct="1"/>
                      <a:r>
                        <a:rPr lang="fi-FI" sz="2000" u="none" strike="noStrike" kern="1200" dirty="0">
                          <a:solidFill>
                            <a:schemeClr val="bg1"/>
                          </a:solidFill>
                          <a:effectLst/>
                          <a:latin typeface="Whitney Condensed Semibold" pitchFamily="50" charset="0"/>
                          <a:ea typeface="+mn-ea"/>
                          <a:cs typeface="+mn-cs"/>
                        </a:rPr>
                        <a:t>4.03</a:t>
                      </a:r>
                    </a:p>
                  </a:txBody>
                  <a:tcPr marL="9525" marR="9525" marT="9525" marB="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4490A"/>
                    </a:solidFill>
                  </a:tcPr>
                </a:tc>
                <a:tc>
                  <a:txBody>
                    <a:bodyPr/>
                    <a:lstStyle/>
                    <a:p>
                      <a:pPr marL="0" algn="ctr" defTabSz="914400" rtl="0" eaLnBrk="1" fontAlgn="b" latinLnBrk="0" hangingPunct="1"/>
                      <a:r>
                        <a:rPr lang="fi-FI" sz="1800" b="1" i="0" u="none" strike="noStrike" kern="1200" dirty="0">
                          <a:solidFill>
                            <a:schemeClr val="tx1"/>
                          </a:solidFill>
                          <a:effectLst/>
                          <a:latin typeface="Whitney Condensed Light" pitchFamily="50" charset="0"/>
                          <a:ea typeface="+mn-ea"/>
                          <a:cs typeface="+mn-cs"/>
                        </a:rPr>
                        <a:t>Uusi!</a:t>
                      </a:r>
                    </a:p>
                  </a:txBody>
                  <a:tcPr marL="9525" marR="9525" marT="9525"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4227714"/>
                  </a:ext>
                </a:extLst>
              </a:tr>
            </a:tbl>
          </a:graphicData>
        </a:graphic>
      </p:graphicFrame>
      <p:pic>
        <p:nvPicPr>
          <p:cNvPr id="2" name="Kuva 1">
            <a:extLst>
              <a:ext uri="{FF2B5EF4-FFF2-40B4-BE49-F238E27FC236}">
                <a16:creationId xmlns:a16="http://schemas.microsoft.com/office/drawing/2014/main" id="{A78EA051-F02F-469B-8C71-3E005411ABD4}"/>
              </a:ext>
            </a:extLst>
          </p:cNvPr>
          <p:cNvPicPr>
            <a:picLocks noChangeAspect="1"/>
          </p:cNvPicPr>
          <p:nvPr/>
        </p:nvPicPr>
        <p:blipFill>
          <a:blip r:embed="rId6"/>
          <a:stretch>
            <a:fillRect/>
          </a:stretch>
        </p:blipFill>
        <p:spPr>
          <a:xfrm>
            <a:off x="5879958" y="2895864"/>
            <a:ext cx="590126" cy="304283"/>
          </a:xfrm>
          <a:prstGeom prst="rect">
            <a:avLst/>
          </a:prstGeom>
        </p:spPr>
      </p:pic>
      <p:pic>
        <p:nvPicPr>
          <p:cNvPr id="3" name="Kuva 2">
            <a:extLst>
              <a:ext uri="{FF2B5EF4-FFF2-40B4-BE49-F238E27FC236}">
                <a16:creationId xmlns:a16="http://schemas.microsoft.com/office/drawing/2014/main" id="{902A2CA2-B5B1-445C-B3C0-81F1095C92A6}"/>
              </a:ext>
            </a:extLst>
          </p:cNvPr>
          <p:cNvPicPr>
            <a:picLocks noChangeAspect="1"/>
          </p:cNvPicPr>
          <p:nvPr/>
        </p:nvPicPr>
        <p:blipFill>
          <a:blip r:embed="rId7"/>
          <a:stretch>
            <a:fillRect/>
          </a:stretch>
        </p:blipFill>
        <p:spPr>
          <a:xfrm>
            <a:off x="5738947" y="3313778"/>
            <a:ext cx="816935" cy="188992"/>
          </a:xfrm>
          <a:prstGeom prst="rect">
            <a:avLst/>
          </a:prstGeom>
        </p:spPr>
      </p:pic>
      <p:pic>
        <p:nvPicPr>
          <p:cNvPr id="5" name="Kuva 4">
            <a:extLst>
              <a:ext uri="{FF2B5EF4-FFF2-40B4-BE49-F238E27FC236}">
                <a16:creationId xmlns:a16="http://schemas.microsoft.com/office/drawing/2014/main" id="{EDB615B6-A65B-4E64-8198-6FDBE0F55964}"/>
              </a:ext>
            </a:extLst>
          </p:cNvPr>
          <p:cNvPicPr>
            <a:picLocks noChangeAspect="1"/>
          </p:cNvPicPr>
          <p:nvPr/>
        </p:nvPicPr>
        <p:blipFill>
          <a:blip r:embed="rId8"/>
          <a:stretch>
            <a:fillRect/>
          </a:stretch>
        </p:blipFill>
        <p:spPr>
          <a:xfrm>
            <a:off x="5879958" y="3571198"/>
            <a:ext cx="451143" cy="457240"/>
          </a:xfrm>
          <a:prstGeom prst="rect">
            <a:avLst/>
          </a:prstGeom>
        </p:spPr>
      </p:pic>
      <p:pic>
        <p:nvPicPr>
          <p:cNvPr id="7" name="Kuva 6">
            <a:extLst>
              <a:ext uri="{FF2B5EF4-FFF2-40B4-BE49-F238E27FC236}">
                <a16:creationId xmlns:a16="http://schemas.microsoft.com/office/drawing/2014/main" id="{FB362133-DF3B-4159-B274-A438B3A67410}"/>
              </a:ext>
            </a:extLst>
          </p:cNvPr>
          <p:cNvPicPr>
            <a:picLocks noChangeAspect="1"/>
          </p:cNvPicPr>
          <p:nvPr/>
        </p:nvPicPr>
        <p:blipFill rotWithShape="1">
          <a:blip r:embed="rId9"/>
          <a:srcRect t="34106" b="35950"/>
          <a:stretch/>
        </p:blipFill>
        <p:spPr>
          <a:xfrm>
            <a:off x="5611979" y="4009500"/>
            <a:ext cx="1217138" cy="364457"/>
          </a:xfrm>
          <a:prstGeom prst="rect">
            <a:avLst/>
          </a:prstGeom>
        </p:spPr>
      </p:pic>
      <p:pic>
        <p:nvPicPr>
          <p:cNvPr id="8" name="Kuva 7">
            <a:extLst>
              <a:ext uri="{FF2B5EF4-FFF2-40B4-BE49-F238E27FC236}">
                <a16:creationId xmlns:a16="http://schemas.microsoft.com/office/drawing/2014/main" id="{6671E97D-25AA-441D-BB51-3475F423730E}"/>
              </a:ext>
            </a:extLst>
          </p:cNvPr>
          <p:cNvPicPr>
            <a:picLocks noChangeAspect="1"/>
          </p:cNvPicPr>
          <p:nvPr/>
        </p:nvPicPr>
        <p:blipFill rotWithShape="1">
          <a:blip r:embed="rId10"/>
          <a:srcRect t="29956" b="28148"/>
          <a:stretch/>
        </p:blipFill>
        <p:spPr>
          <a:xfrm>
            <a:off x="5539154" y="4415098"/>
            <a:ext cx="1504939" cy="315258"/>
          </a:xfrm>
          <a:prstGeom prst="rect">
            <a:avLst/>
          </a:prstGeom>
        </p:spPr>
      </p:pic>
      <p:sp>
        <p:nvSpPr>
          <p:cNvPr id="24" name="Suorakulmio 23">
            <a:extLst>
              <a:ext uri="{FF2B5EF4-FFF2-40B4-BE49-F238E27FC236}">
                <a16:creationId xmlns:a16="http://schemas.microsoft.com/office/drawing/2014/main" id="{63FE2831-8484-4A59-9C20-820ED04536D7}"/>
              </a:ext>
            </a:extLst>
          </p:cNvPr>
          <p:cNvSpPr/>
          <p:nvPr/>
        </p:nvSpPr>
        <p:spPr>
          <a:xfrm>
            <a:off x="532295" y="606138"/>
            <a:ext cx="2449004" cy="4210383"/>
          </a:xfrm>
          <a:prstGeom prst="rect">
            <a:avLst/>
          </a:prstGeom>
        </p:spPr>
        <p:txBody>
          <a:bodyPr wrap="square">
            <a:spAutoFit/>
          </a:bodyPr>
          <a:lstStyle/>
          <a:p>
            <a:pPr lvl="0" algn="ctr" eaLnBrk="0" fontAlgn="base" hangingPunct="0">
              <a:spcBef>
                <a:spcPct val="20000"/>
              </a:spcBef>
              <a:spcAft>
                <a:spcPts val="600"/>
              </a:spcAft>
              <a:defRPr/>
            </a:pPr>
            <a:r>
              <a:rPr lang="fi-FI" sz="1400" dirty="0">
                <a:latin typeface="Whitney Condensed Medium" pitchFamily="50" charset="0"/>
              </a:rPr>
              <a:t>Varsinaista työnantajakuvatutkimusta edelsi esitutkimus, jossa tekniikan ja kaupallisen alan osaajia pyydettiin mainitsemaan spontaanisti kaksi mielestään erityisen hyvämaineista työnantajaa.</a:t>
            </a:r>
          </a:p>
          <a:p>
            <a:pPr lvl="0" algn="ctr" eaLnBrk="0" fontAlgn="base" hangingPunct="0">
              <a:spcBef>
                <a:spcPct val="20000"/>
              </a:spcBef>
              <a:spcAft>
                <a:spcPts val="600"/>
              </a:spcAft>
              <a:defRPr/>
            </a:pPr>
            <a:r>
              <a:rPr lang="fi-FI" sz="1400" dirty="0">
                <a:latin typeface="Whitney Condensed Medium" pitchFamily="50" charset="0"/>
              </a:rPr>
              <a:t>Eniten mainintoja saaneet yritykset tutkittiin varsinaisessa tutkimuksessa </a:t>
            </a:r>
            <a:r>
              <a:rPr lang="fi-FI" sz="1400" dirty="0" err="1">
                <a:latin typeface="Whitney Condensed Medium" pitchFamily="50" charset="0"/>
              </a:rPr>
              <a:t>Luottamus&amp;Maine-mallilla</a:t>
            </a:r>
            <a:r>
              <a:rPr lang="fi-FI" sz="1400" dirty="0">
                <a:latin typeface="Whitney Condensed Medium" pitchFamily="50" charset="0"/>
              </a:rPr>
              <a:t>.  Tässä varsinaisessa tutkimuksessa 2 757 tekniikan ja kaupallisen osaajaa antoivat yhteensä 5 546 yritysarviota. </a:t>
            </a:r>
          </a:p>
          <a:p>
            <a:pPr lvl="0" algn="ctr" eaLnBrk="0" fontAlgn="base" hangingPunct="0">
              <a:spcBef>
                <a:spcPct val="20000"/>
              </a:spcBef>
              <a:spcAft>
                <a:spcPts val="600"/>
              </a:spcAft>
              <a:defRPr/>
            </a:pPr>
            <a:r>
              <a:rPr lang="fi-FI" sz="1400" dirty="0">
                <a:latin typeface="Whitney Condensed Medium" pitchFamily="50" charset="0"/>
              </a:rPr>
              <a:t>Viereisessä kuvaajassa on 5 parasta arviota saanutta yritystä. Yritysten sijoitus listalla pohjautuu </a:t>
            </a:r>
            <a:r>
              <a:rPr lang="fi-FI" sz="1400" dirty="0" err="1">
                <a:latin typeface="Whitney Condensed Medium" pitchFamily="50" charset="0"/>
              </a:rPr>
              <a:t>Luottamus&amp;Maine-mallin</a:t>
            </a:r>
            <a:r>
              <a:rPr lang="fi-FI" sz="1400" dirty="0">
                <a:latin typeface="Whitney Condensed Medium" pitchFamily="50" charset="0"/>
              </a:rPr>
              <a:t> kahdeksan eri osa-alueen kautta saatuun mainepistemäärään. </a:t>
            </a:r>
            <a:endParaRPr lang="fi-FI" sz="1400" dirty="0">
              <a:solidFill>
                <a:prstClr val="black"/>
              </a:solidFill>
              <a:latin typeface="Whitney Condensed Medium" pitchFamily="50" charset="0"/>
              <a:ea typeface="MS PGothic" pitchFamily="34" charset="-128"/>
            </a:endParaRPr>
          </a:p>
        </p:txBody>
      </p:sp>
    </p:spTree>
    <p:extLst>
      <p:ext uri="{BB962C8B-B14F-4D97-AF65-F5344CB8AC3E}">
        <p14:creationId xmlns:p14="http://schemas.microsoft.com/office/powerpoint/2010/main" val="208335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uorakulmio 42">
            <a:extLst>
              <a:ext uri="{FF2B5EF4-FFF2-40B4-BE49-F238E27FC236}">
                <a16:creationId xmlns:a16="http://schemas.microsoft.com/office/drawing/2014/main" id="{3650AACB-7FFE-49C1-9BC6-653F4D2AAC64}"/>
              </a:ext>
            </a:extLst>
          </p:cNvPr>
          <p:cNvSpPr/>
          <p:nvPr/>
        </p:nvSpPr>
        <p:spPr>
          <a:xfrm>
            <a:off x="1" y="3036369"/>
            <a:ext cx="3124200" cy="1015663"/>
          </a:xfrm>
          <a:prstGeom prst="rect">
            <a:avLst/>
          </a:prstGeom>
        </p:spPr>
        <p:txBody>
          <a:bodyPr wrap="square">
            <a:spAutoFit/>
          </a:bodyPr>
          <a:lstStyle/>
          <a:p>
            <a:pPr algn="ctr"/>
            <a:r>
              <a:rPr lang="fi-FI" sz="2000" spc="-150" dirty="0">
                <a:latin typeface="Whitney Condensed Medium" pitchFamily="50" charset="0"/>
              </a:rPr>
              <a:t>MAINEIKKAIMMAT </a:t>
            </a:r>
            <a:br>
              <a:rPr lang="fi-FI" sz="2000" spc="-150" dirty="0">
                <a:latin typeface="Whitney Condensed Medium" pitchFamily="50" charset="0"/>
              </a:rPr>
            </a:br>
            <a:r>
              <a:rPr lang="fi-FI" sz="2000" spc="-150" dirty="0">
                <a:latin typeface="Whitney Condensed Medium" pitchFamily="50" charset="0"/>
              </a:rPr>
              <a:t>TYÖNANTAJAT </a:t>
            </a:r>
          </a:p>
          <a:p>
            <a:pPr algn="ctr"/>
            <a:r>
              <a:rPr lang="fi-FI" sz="2000" spc="-150" dirty="0">
                <a:latin typeface="Whitney Condensed Medium" pitchFamily="50" charset="0"/>
              </a:rPr>
              <a:t>OSA-ALUEITTAIN</a:t>
            </a:r>
          </a:p>
        </p:txBody>
      </p:sp>
      <p:grpSp>
        <p:nvGrpSpPr>
          <p:cNvPr id="34" name="Ryhmä 33">
            <a:extLst>
              <a:ext uri="{FF2B5EF4-FFF2-40B4-BE49-F238E27FC236}">
                <a16:creationId xmlns:a16="http://schemas.microsoft.com/office/drawing/2014/main" id="{B12FB30A-E2B7-40C3-AF73-E19B38AB4C1E}"/>
              </a:ext>
            </a:extLst>
          </p:cNvPr>
          <p:cNvGrpSpPr/>
          <p:nvPr/>
        </p:nvGrpSpPr>
        <p:grpSpPr>
          <a:xfrm>
            <a:off x="3139561" y="0"/>
            <a:ext cx="9128644" cy="6847608"/>
            <a:chOff x="3139561" y="0"/>
            <a:chExt cx="9128644" cy="6847608"/>
          </a:xfrm>
        </p:grpSpPr>
        <p:grpSp>
          <p:nvGrpSpPr>
            <p:cNvPr id="45" name="Ryhmä 44">
              <a:extLst>
                <a:ext uri="{FF2B5EF4-FFF2-40B4-BE49-F238E27FC236}">
                  <a16:creationId xmlns:a16="http://schemas.microsoft.com/office/drawing/2014/main" id="{B6D60616-F3FD-4BBD-BE37-435EB8B6508C}"/>
                </a:ext>
              </a:extLst>
            </p:cNvPr>
            <p:cNvGrpSpPr/>
            <p:nvPr/>
          </p:nvGrpSpPr>
          <p:grpSpPr>
            <a:xfrm>
              <a:off x="3139561" y="0"/>
              <a:ext cx="9128644" cy="6847608"/>
              <a:chOff x="3139559" y="-5434"/>
              <a:chExt cx="9128644" cy="6847608"/>
            </a:xfrm>
          </p:grpSpPr>
          <p:pic>
            <p:nvPicPr>
              <p:cNvPr id="46" name="Kuva 45">
                <a:extLst>
                  <a:ext uri="{FF2B5EF4-FFF2-40B4-BE49-F238E27FC236}">
                    <a16:creationId xmlns:a16="http://schemas.microsoft.com/office/drawing/2014/main" id="{73748CA1-A957-4BF4-BB7A-3697FF2DBA0B}"/>
                  </a:ext>
                </a:extLst>
              </p:cNvPr>
              <p:cNvPicPr>
                <a:picLocks noChangeAspect="1"/>
              </p:cNvPicPr>
              <p:nvPr/>
            </p:nvPicPr>
            <p:blipFill rotWithShape="1">
              <a:blip r:embed="rId2" cstate="screen">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a:ext>
                </a:extLst>
              </a:blip>
              <a:srcRect l="16289" t="53291"/>
              <a:stretch/>
            </p:blipFill>
            <p:spPr>
              <a:xfrm>
                <a:off x="3139559" y="-3127"/>
                <a:ext cx="3638305" cy="2306070"/>
              </a:xfrm>
              <a:prstGeom prst="rect">
                <a:avLst/>
              </a:prstGeom>
              <a:solidFill>
                <a:schemeClr val="accent2">
                  <a:lumMod val="40000"/>
                  <a:lumOff val="60000"/>
                  <a:alpha val="0"/>
                </a:schemeClr>
              </a:solidFill>
              <a:effectLst/>
            </p:spPr>
          </p:pic>
          <p:pic>
            <p:nvPicPr>
              <p:cNvPr id="47" name="Kuva 46">
                <a:extLst>
                  <a:ext uri="{FF2B5EF4-FFF2-40B4-BE49-F238E27FC236}">
                    <a16:creationId xmlns:a16="http://schemas.microsoft.com/office/drawing/2014/main" id="{EA1AC44E-356D-4EDA-A757-8022030B15FE}"/>
                  </a:ext>
                </a:extLst>
              </p:cNvPr>
              <p:cNvPicPr>
                <a:picLocks noChangeAspect="1"/>
              </p:cNvPicPr>
              <p:nvPr/>
            </p:nvPicPr>
            <p:blipFill rotWithShape="1">
              <a:blip r:embed="rId3" cstate="screen">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a:ext>
                </a:extLst>
              </a:blip>
              <a:srcRect b="50911"/>
              <a:stretch/>
            </p:blipFill>
            <p:spPr>
              <a:xfrm>
                <a:off x="8151097" y="3732347"/>
                <a:ext cx="4040903" cy="2100983"/>
              </a:xfrm>
              <a:prstGeom prst="rect">
                <a:avLst/>
              </a:prstGeom>
              <a:solidFill>
                <a:schemeClr val="accent2">
                  <a:lumMod val="40000"/>
                  <a:lumOff val="60000"/>
                  <a:alpha val="0"/>
                </a:schemeClr>
              </a:solidFill>
              <a:effectLst/>
            </p:spPr>
          </p:pic>
          <p:pic>
            <p:nvPicPr>
              <p:cNvPr id="48" name="Kuva 47">
                <a:extLst>
                  <a:ext uri="{FF2B5EF4-FFF2-40B4-BE49-F238E27FC236}">
                    <a16:creationId xmlns:a16="http://schemas.microsoft.com/office/drawing/2014/main" id="{143FA4BC-FE94-412B-B77F-1B8F3B3AB3F4}"/>
                  </a:ext>
                </a:extLst>
              </p:cNvPr>
              <p:cNvPicPr>
                <a:picLocks noChangeAspect="1"/>
              </p:cNvPicPr>
              <p:nvPr/>
            </p:nvPicPr>
            <p:blipFill rotWithShape="1">
              <a:blip r:embed="rId4" cstate="screen">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a:ext>
                </a:extLst>
              </a:blip>
              <a:srcRect t="54407" r="16511"/>
              <a:stretch/>
            </p:blipFill>
            <p:spPr>
              <a:xfrm>
                <a:off x="8151097" y="1042"/>
                <a:ext cx="4040903" cy="2337616"/>
              </a:xfrm>
              <a:prstGeom prst="rect">
                <a:avLst/>
              </a:prstGeom>
              <a:solidFill>
                <a:schemeClr val="accent2">
                  <a:lumMod val="40000"/>
                  <a:lumOff val="60000"/>
                  <a:alpha val="0"/>
                </a:schemeClr>
              </a:solidFill>
              <a:effectLst/>
            </p:spPr>
          </p:pic>
          <p:sp>
            <p:nvSpPr>
              <p:cNvPr id="50" name="Puolisuunnikas 49">
                <a:extLst>
                  <a:ext uri="{FF2B5EF4-FFF2-40B4-BE49-F238E27FC236}">
                    <a16:creationId xmlns:a16="http://schemas.microsoft.com/office/drawing/2014/main" id="{66315E1E-BF0D-438A-B156-721C76ADAB0E}"/>
                  </a:ext>
                </a:extLst>
              </p:cNvPr>
              <p:cNvSpPr/>
              <p:nvPr/>
            </p:nvSpPr>
            <p:spPr>
              <a:xfrm rot="10800000">
                <a:off x="6386940" y="-5434"/>
                <a:ext cx="2557680" cy="1883363"/>
              </a:xfrm>
              <a:prstGeom prst="trapezoid">
                <a:avLst>
                  <a:gd name="adj" fmla="val 33956"/>
                </a:avLst>
              </a:prstGeom>
              <a:solidFill>
                <a:srgbClr val="EAEAEA">
                  <a:alpha val="4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Puolisuunnikas 50">
                <a:extLst>
                  <a:ext uri="{FF2B5EF4-FFF2-40B4-BE49-F238E27FC236}">
                    <a16:creationId xmlns:a16="http://schemas.microsoft.com/office/drawing/2014/main" id="{93528966-E522-45E4-9579-434847A1A48F}"/>
                  </a:ext>
                </a:extLst>
              </p:cNvPr>
              <p:cNvSpPr/>
              <p:nvPr/>
            </p:nvSpPr>
            <p:spPr>
              <a:xfrm>
                <a:off x="6483590" y="4904764"/>
                <a:ext cx="2364381" cy="1937410"/>
              </a:xfrm>
              <a:prstGeom prst="trapezoid">
                <a:avLst>
                  <a:gd name="adj" fmla="val 26294"/>
                </a:avLst>
              </a:prstGeom>
              <a:solidFill>
                <a:srgbClr val="EAEAEA">
                  <a:alpha val="4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2" name="Puolisuunnikas 51">
                <a:extLst>
                  <a:ext uri="{FF2B5EF4-FFF2-40B4-BE49-F238E27FC236}">
                    <a16:creationId xmlns:a16="http://schemas.microsoft.com/office/drawing/2014/main" id="{9FD3845B-DC6B-45B4-8C49-411B5DDC122E}"/>
                  </a:ext>
                </a:extLst>
              </p:cNvPr>
              <p:cNvSpPr/>
              <p:nvPr/>
            </p:nvSpPr>
            <p:spPr>
              <a:xfrm rot="5400000">
                <a:off x="2617398" y="1875104"/>
                <a:ext cx="4115064" cy="3070739"/>
              </a:xfrm>
              <a:prstGeom prst="trapezoid">
                <a:avLst>
                  <a:gd name="adj" fmla="val 48651"/>
                </a:avLst>
              </a:prstGeom>
              <a:solidFill>
                <a:srgbClr val="F6F6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Puolisuunnikas 52">
                <a:extLst>
                  <a:ext uri="{FF2B5EF4-FFF2-40B4-BE49-F238E27FC236}">
                    <a16:creationId xmlns:a16="http://schemas.microsoft.com/office/drawing/2014/main" id="{E8CF6E6E-032C-4CD5-B787-944CE42C4671}"/>
                  </a:ext>
                </a:extLst>
              </p:cNvPr>
              <p:cNvSpPr/>
              <p:nvPr/>
            </p:nvSpPr>
            <p:spPr>
              <a:xfrm rot="16200000">
                <a:off x="8620443" y="1877695"/>
                <a:ext cx="4191868" cy="3103653"/>
              </a:xfrm>
              <a:prstGeom prst="trapezoid">
                <a:avLst>
                  <a:gd name="adj" fmla="val 47532"/>
                </a:avLst>
              </a:prstGeom>
              <a:solidFill>
                <a:srgbClr val="EAEAEA">
                  <a:alpha val="4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2" name="Ryhmä 1">
              <a:extLst>
                <a:ext uri="{FF2B5EF4-FFF2-40B4-BE49-F238E27FC236}">
                  <a16:creationId xmlns:a16="http://schemas.microsoft.com/office/drawing/2014/main" id="{C4DFFE66-923D-4911-9E3D-A3C012A4EF66}"/>
                </a:ext>
              </a:extLst>
            </p:cNvPr>
            <p:cNvGrpSpPr/>
            <p:nvPr/>
          </p:nvGrpSpPr>
          <p:grpSpPr>
            <a:xfrm>
              <a:off x="5497858" y="1543265"/>
              <a:ext cx="4243476" cy="3724525"/>
              <a:chOff x="137176" y="1845313"/>
              <a:chExt cx="4330078" cy="3800536"/>
            </a:xfrm>
          </p:grpSpPr>
          <p:sp>
            <p:nvSpPr>
              <p:cNvPr id="3" name="Tekstiruutu 24">
                <a:extLst>
                  <a:ext uri="{FF2B5EF4-FFF2-40B4-BE49-F238E27FC236}">
                    <a16:creationId xmlns:a16="http://schemas.microsoft.com/office/drawing/2014/main" id="{F050F3CA-A94C-4738-B2EC-6887BE084113}"/>
                  </a:ext>
                </a:extLst>
              </p:cNvPr>
              <p:cNvSpPr txBox="1"/>
              <p:nvPr/>
            </p:nvSpPr>
            <p:spPr>
              <a:xfrm>
                <a:off x="1509712" y="2258849"/>
                <a:ext cx="1652271" cy="281863"/>
              </a:xfrm>
              <a:prstGeom prst="rect">
                <a:avLst/>
              </a:prstGeom>
              <a:noFill/>
            </p:spPr>
            <p:txBody>
              <a:bodyPr wrap="square" rtlCol="0">
                <a:spAutoFit/>
              </a:bodyPr>
              <a:lstStyle/>
              <a:p>
                <a:pPr algn="ctr"/>
                <a:r>
                  <a:rPr lang="fi-FI" sz="1050" dirty="0">
                    <a:solidFill>
                      <a:prstClr val="white"/>
                    </a:solidFill>
                    <a:latin typeface="Whitney Condensed Black" pitchFamily="50" charset="0"/>
                  </a:rPr>
                  <a:t>HALLINTO</a:t>
                </a:r>
                <a:endParaRPr lang="en-US" sz="1050" dirty="0">
                  <a:solidFill>
                    <a:prstClr val="white"/>
                  </a:solidFill>
                  <a:latin typeface="Whitney Condensed Black" pitchFamily="50" charset="0"/>
                </a:endParaRPr>
              </a:p>
            </p:txBody>
          </p:sp>
          <p:sp>
            <p:nvSpPr>
              <p:cNvPr id="4" name="Tekstiruutu 26">
                <a:extLst>
                  <a:ext uri="{FF2B5EF4-FFF2-40B4-BE49-F238E27FC236}">
                    <a16:creationId xmlns:a16="http://schemas.microsoft.com/office/drawing/2014/main" id="{BF8B44DB-16E1-4146-81FA-E913586493D8}"/>
                  </a:ext>
                </a:extLst>
              </p:cNvPr>
              <p:cNvSpPr txBox="1"/>
              <p:nvPr/>
            </p:nvSpPr>
            <p:spPr>
              <a:xfrm>
                <a:off x="2448767" y="2696388"/>
                <a:ext cx="1652271" cy="281863"/>
              </a:xfrm>
              <a:prstGeom prst="rect">
                <a:avLst/>
              </a:prstGeom>
              <a:noFill/>
            </p:spPr>
            <p:txBody>
              <a:bodyPr wrap="square" rtlCol="0">
                <a:spAutoFit/>
              </a:bodyPr>
              <a:lstStyle/>
              <a:p>
                <a:pPr algn="ctr"/>
                <a:r>
                  <a:rPr lang="fi-FI" sz="1050" dirty="0">
                    <a:solidFill>
                      <a:prstClr val="white"/>
                    </a:solidFill>
                    <a:latin typeface="Whitney Condensed Black" pitchFamily="50" charset="0"/>
                  </a:rPr>
                  <a:t>TALOUS</a:t>
                </a:r>
                <a:endParaRPr lang="en-US" sz="1050" dirty="0">
                  <a:solidFill>
                    <a:prstClr val="white"/>
                  </a:solidFill>
                  <a:latin typeface="Whitney Condensed Black" pitchFamily="50" charset="0"/>
                </a:endParaRPr>
              </a:p>
            </p:txBody>
          </p:sp>
          <p:sp>
            <p:nvSpPr>
              <p:cNvPr id="5" name="Tekstiruutu 28">
                <a:extLst>
                  <a:ext uri="{FF2B5EF4-FFF2-40B4-BE49-F238E27FC236}">
                    <a16:creationId xmlns:a16="http://schemas.microsoft.com/office/drawing/2014/main" id="{127B95A9-3A4B-4441-8E57-25FD2BEFAEB1}"/>
                  </a:ext>
                </a:extLst>
              </p:cNvPr>
              <p:cNvSpPr txBox="1"/>
              <p:nvPr/>
            </p:nvSpPr>
            <p:spPr>
              <a:xfrm>
                <a:off x="2814983" y="3609856"/>
                <a:ext cx="1652271" cy="281863"/>
              </a:xfrm>
              <a:prstGeom prst="rect">
                <a:avLst/>
              </a:prstGeom>
              <a:noFill/>
            </p:spPr>
            <p:txBody>
              <a:bodyPr wrap="square" rtlCol="0">
                <a:spAutoFit/>
              </a:bodyPr>
              <a:lstStyle/>
              <a:p>
                <a:pPr algn="ctr"/>
                <a:r>
                  <a:rPr lang="fi-FI" sz="1050" dirty="0">
                    <a:solidFill>
                      <a:prstClr val="white"/>
                    </a:solidFill>
                    <a:latin typeface="Whitney Condensed Black" pitchFamily="50" charset="0"/>
                  </a:rPr>
                  <a:t> JOHTO</a:t>
                </a:r>
                <a:endParaRPr lang="en-US" sz="1050" dirty="0">
                  <a:solidFill>
                    <a:prstClr val="white"/>
                  </a:solidFill>
                  <a:latin typeface="Whitney Condensed Black" pitchFamily="50" charset="0"/>
                </a:endParaRPr>
              </a:p>
            </p:txBody>
          </p:sp>
          <p:sp>
            <p:nvSpPr>
              <p:cNvPr id="6" name="Tekstiruutu 31">
                <a:extLst>
                  <a:ext uri="{FF2B5EF4-FFF2-40B4-BE49-F238E27FC236}">
                    <a16:creationId xmlns:a16="http://schemas.microsoft.com/office/drawing/2014/main" id="{DC81793C-AA14-4888-8EE2-871870FED832}"/>
                  </a:ext>
                </a:extLst>
              </p:cNvPr>
              <p:cNvSpPr txBox="1"/>
              <p:nvPr/>
            </p:nvSpPr>
            <p:spPr>
              <a:xfrm>
                <a:off x="2518954" y="4576923"/>
                <a:ext cx="1652271" cy="281863"/>
              </a:xfrm>
              <a:prstGeom prst="rect">
                <a:avLst/>
              </a:prstGeom>
              <a:noFill/>
            </p:spPr>
            <p:txBody>
              <a:bodyPr wrap="square" rtlCol="0">
                <a:spAutoFit/>
              </a:bodyPr>
              <a:lstStyle/>
              <a:p>
                <a:pPr algn="ctr"/>
                <a:r>
                  <a:rPr lang="fi-FI" sz="1050" dirty="0">
                    <a:solidFill>
                      <a:prstClr val="white"/>
                    </a:solidFill>
                    <a:latin typeface="Whitney Condensed Black" pitchFamily="50" charset="0"/>
                  </a:rPr>
                  <a:t>INNOVAATIOT</a:t>
                </a:r>
                <a:endParaRPr lang="en-US" sz="1050" dirty="0">
                  <a:solidFill>
                    <a:prstClr val="white"/>
                  </a:solidFill>
                  <a:latin typeface="Whitney Condensed Black" pitchFamily="50" charset="0"/>
                </a:endParaRPr>
              </a:p>
            </p:txBody>
          </p:sp>
          <p:sp>
            <p:nvSpPr>
              <p:cNvPr id="7" name="Tekstiruutu 32">
                <a:extLst>
                  <a:ext uri="{FF2B5EF4-FFF2-40B4-BE49-F238E27FC236}">
                    <a16:creationId xmlns:a16="http://schemas.microsoft.com/office/drawing/2014/main" id="{588DF952-6716-4F78-B80B-368826AE7DC2}"/>
                  </a:ext>
                </a:extLst>
              </p:cNvPr>
              <p:cNvSpPr txBox="1"/>
              <p:nvPr/>
            </p:nvSpPr>
            <p:spPr>
              <a:xfrm>
                <a:off x="1516664" y="5056524"/>
                <a:ext cx="1652271" cy="281863"/>
              </a:xfrm>
              <a:prstGeom prst="rect">
                <a:avLst/>
              </a:prstGeom>
              <a:noFill/>
            </p:spPr>
            <p:txBody>
              <a:bodyPr wrap="square" rtlCol="0">
                <a:spAutoFit/>
              </a:bodyPr>
              <a:lstStyle/>
              <a:p>
                <a:pPr algn="ctr"/>
                <a:r>
                  <a:rPr lang="fi-FI" sz="1050" dirty="0">
                    <a:solidFill>
                      <a:prstClr val="white"/>
                    </a:solidFill>
                    <a:latin typeface="Whitney Condensed Black" pitchFamily="50" charset="0"/>
                  </a:rPr>
                  <a:t>VUOROVAIKUTUS</a:t>
                </a:r>
                <a:endParaRPr lang="en-US" sz="1050" dirty="0">
                  <a:solidFill>
                    <a:prstClr val="white"/>
                  </a:solidFill>
                  <a:latin typeface="Whitney Condensed Black" pitchFamily="50" charset="0"/>
                </a:endParaRPr>
              </a:p>
            </p:txBody>
          </p:sp>
          <p:sp>
            <p:nvSpPr>
              <p:cNvPr id="8" name="Tekstiruutu 33">
                <a:extLst>
                  <a:ext uri="{FF2B5EF4-FFF2-40B4-BE49-F238E27FC236}">
                    <a16:creationId xmlns:a16="http://schemas.microsoft.com/office/drawing/2014/main" id="{65EE8A92-5154-4966-B601-86C1199AFAFD}"/>
                  </a:ext>
                </a:extLst>
              </p:cNvPr>
              <p:cNvSpPr txBox="1"/>
              <p:nvPr/>
            </p:nvSpPr>
            <p:spPr>
              <a:xfrm>
                <a:off x="493196" y="4460406"/>
                <a:ext cx="1676478" cy="461230"/>
              </a:xfrm>
              <a:prstGeom prst="rect">
                <a:avLst/>
              </a:prstGeom>
              <a:noFill/>
            </p:spPr>
            <p:txBody>
              <a:bodyPr wrap="square" rtlCol="0">
                <a:spAutoFit/>
              </a:bodyPr>
              <a:lstStyle/>
              <a:p>
                <a:pPr algn="ctr"/>
                <a:r>
                  <a:rPr lang="fi-FI" sz="1050" dirty="0">
                    <a:solidFill>
                      <a:prstClr val="white"/>
                    </a:solidFill>
                    <a:latin typeface="Whitney Condensed Black" pitchFamily="50" charset="0"/>
                  </a:rPr>
                  <a:t>TUOTTEET &amp;</a:t>
                </a:r>
              </a:p>
              <a:p>
                <a:pPr algn="ctr"/>
                <a:r>
                  <a:rPr lang="fi-FI" sz="1050" dirty="0">
                    <a:solidFill>
                      <a:prstClr val="white"/>
                    </a:solidFill>
                    <a:latin typeface="Whitney Condensed Black" pitchFamily="50" charset="0"/>
                  </a:rPr>
                  <a:t> PALVELUT</a:t>
                </a:r>
                <a:endParaRPr lang="en-US" sz="1050" dirty="0">
                  <a:solidFill>
                    <a:prstClr val="white"/>
                  </a:solidFill>
                  <a:latin typeface="Whitney Condensed Black" pitchFamily="50" charset="0"/>
                </a:endParaRPr>
              </a:p>
            </p:txBody>
          </p:sp>
          <p:sp>
            <p:nvSpPr>
              <p:cNvPr id="9" name="Tekstiruutu 35">
                <a:extLst>
                  <a:ext uri="{FF2B5EF4-FFF2-40B4-BE49-F238E27FC236}">
                    <a16:creationId xmlns:a16="http://schemas.microsoft.com/office/drawing/2014/main" id="{9A352CE4-A3DE-42A6-A9F3-0EDFD41D5FA2}"/>
                  </a:ext>
                </a:extLst>
              </p:cNvPr>
              <p:cNvSpPr txBox="1"/>
              <p:nvPr/>
            </p:nvSpPr>
            <p:spPr>
              <a:xfrm>
                <a:off x="177175" y="3633685"/>
                <a:ext cx="1652271" cy="281863"/>
              </a:xfrm>
              <a:prstGeom prst="rect">
                <a:avLst/>
              </a:prstGeom>
              <a:noFill/>
            </p:spPr>
            <p:txBody>
              <a:bodyPr wrap="square" rtlCol="0">
                <a:spAutoFit/>
              </a:bodyPr>
              <a:lstStyle/>
              <a:p>
                <a:pPr algn="ctr"/>
                <a:r>
                  <a:rPr lang="fi-FI" sz="1050" dirty="0">
                    <a:solidFill>
                      <a:prstClr val="white"/>
                    </a:solidFill>
                    <a:latin typeface="Whitney Condensed Black" pitchFamily="50" charset="0"/>
                  </a:rPr>
                  <a:t>TYÖPAIKKA</a:t>
                </a:r>
                <a:endParaRPr lang="en-US" sz="1050" dirty="0">
                  <a:solidFill>
                    <a:prstClr val="white"/>
                  </a:solidFill>
                  <a:latin typeface="Whitney Condensed Black" pitchFamily="50" charset="0"/>
                </a:endParaRPr>
              </a:p>
            </p:txBody>
          </p:sp>
          <p:sp>
            <p:nvSpPr>
              <p:cNvPr id="10" name="Tekstiruutu 37">
                <a:extLst>
                  <a:ext uri="{FF2B5EF4-FFF2-40B4-BE49-F238E27FC236}">
                    <a16:creationId xmlns:a16="http://schemas.microsoft.com/office/drawing/2014/main" id="{EB3C4CA1-36FE-4097-8A3F-A8E138DE66B1}"/>
                  </a:ext>
                </a:extLst>
              </p:cNvPr>
              <p:cNvSpPr txBox="1"/>
              <p:nvPr/>
            </p:nvSpPr>
            <p:spPr>
              <a:xfrm>
                <a:off x="470575" y="2658517"/>
                <a:ext cx="1652271" cy="281863"/>
              </a:xfrm>
              <a:prstGeom prst="rect">
                <a:avLst/>
              </a:prstGeom>
              <a:noFill/>
            </p:spPr>
            <p:txBody>
              <a:bodyPr wrap="square" rtlCol="0">
                <a:spAutoFit/>
              </a:bodyPr>
              <a:lstStyle/>
              <a:p>
                <a:pPr algn="ctr"/>
                <a:r>
                  <a:rPr lang="fi-FI" sz="1050" dirty="0">
                    <a:solidFill>
                      <a:prstClr val="white"/>
                    </a:solidFill>
                    <a:latin typeface="Whitney Condensed Black" pitchFamily="50" charset="0"/>
                  </a:rPr>
                  <a:t>VASTUULLISUUS</a:t>
                </a:r>
                <a:endParaRPr lang="en-US" sz="1050" dirty="0">
                  <a:solidFill>
                    <a:prstClr val="white"/>
                  </a:solidFill>
                  <a:latin typeface="Whitney Condensed Black" pitchFamily="50" charset="0"/>
                </a:endParaRPr>
              </a:p>
            </p:txBody>
          </p:sp>
          <p:sp>
            <p:nvSpPr>
              <p:cNvPr id="11" name="Puolisuunnikas 15">
                <a:extLst>
                  <a:ext uri="{FF2B5EF4-FFF2-40B4-BE49-F238E27FC236}">
                    <a16:creationId xmlns:a16="http://schemas.microsoft.com/office/drawing/2014/main" id="{F026D8BA-6F56-4ED6-830D-BC24BCCB65D8}"/>
                  </a:ext>
                </a:extLst>
              </p:cNvPr>
              <p:cNvSpPr/>
              <p:nvPr/>
            </p:nvSpPr>
            <p:spPr>
              <a:xfrm rot="16200000">
                <a:off x="2805894" y="3145175"/>
                <a:ext cx="1590974" cy="1225902"/>
              </a:xfrm>
              <a:prstGeom prst="trapezoid">
                <a:avLst>
                  <a:gd name="adj" fmla="val 41930"/>
                </a:avLst>
              </a:prstGeom>
              <a:solidFill>
                <a:srgbClr val="3332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Whitney Condensed Book" pitchFamily="50" charset="0"/>
                </a:endParaRPr>
              </a:p>
            </p:txBody>
          </p:sp>
          <p:sp>
            <p:nvSpPr>
              <p:cNvPr id="12" name="Puolisuunnikas 16">
                <a:extLst>
                  <a:ext uri="{FF2B5EF4-FFF2-40B4-BE49-F238E27FC236}">
                    <a16:creationId xmlns:a16="http://schemas.microsoft.com/office/drawing/2014/main" id="{B4121BA2-C224-4905-8575-13A860D2FD43}"/>
                  </a:ext>
                </a:extLst>
              </p:cNvPr>
              <p:cNvSpPr/>
              <p:nvPr/>
            </p:nvSpPr>
            <p:spPr>
              <a:xfrm rot="8100000">
                <a:off x="622157" y="2220673"/>
                <a:ext cx="1590974" cy="1225904"/>
              </a:xfrm>
              <a:prstGeom prst="trapezoid">
                <a:avLst>
                  <a:gd name="adj" fmla="val 41930"/>
                </a:avLst>
              </a:prstGeom>
              <a:solidFill>
                <a:srgbClr val="3332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Whitney Condensed Book" pitchFamily="50" charset="0"/>
                </a:endParaRPr>
              </a:p>
            </p:txBody>
          </p:sp>
          <p:sp>
            <p:nvSpPr>
              <p:cNvPr id="13" name="Puolisuunnikas 17">
                <a:extLst>
                  <a:ext uri="{FF2B5EF4-FFF2-40B4-BE49-F238E27FC236}">
                    <a16:creationId xmlns:a16="http://schemas.microsoft.com/office/drawing/2014/main" id="{49BC6A91-CDF8-4E88-A27C-9907CBE7342A}"/>
                  </a:ext>
                </a:extLst>
              </p:cNvPr>
              <p:cNvSpPr/>
              <p:nvPr/>
            </p:nvSpPr>
            <p:spPr>
              <a:xfrm rot="2710407">
                <a:off x="613996" y="4044870"/>
                <a:ext cx="1590973" cy="1225903"/>
              </a:xfrm>
              <a:prstGeom prst="trapezoid">
                <a:avLst>
                  <a:gd name="adj" fmla="val 41930"/>
                </a:avLst>
              </a:prstGeom>
              <a:solidFill>
                <a:srgbClr val="3332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Whitney Condensed Book" pitchFamily="50" charset="0"/>
                </a:endParaRPr>
              </a:p>
            </p:txBody>
          </p:sp>
          <p:sp>
            <p:nvSpPr>
              <p:cNvPr id="14" name="Puolisuunnikas 18">
                <a:extLst>
                  <a:ext uri="{FF2B5EF4-FFF2-40B4-BE49-F238E27FC236}">
                    <a16:creationId xmlns:a16="http://schemas.microsoft.com/office/drawing/2014/main" id="{87D321A9-512D-477D-A431-EC11093E3413}"/>
                  </a:ext>
                </a:extLst>
              </p:cNvPr>
              <p:cNvSpPr/>
              <p:nvPr/>
            </p:nvSpPr>
            <p:spPr>
              <a:xfrm rot="5400000">
                <a:off x="244290" y="3132875"/>
                <a:ext cx="1590973" cy="1225903"/>
              </a:xfrm>
              <a:prstGeom prst="trapezoid">
                <a:avLst>
                  <a:gd name="adj" fmla="val 41930"/>
                </a:avLst>
              </a:prstGeom>
              <a:solidFill>
                <a:srgbClr val="3332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Whitney Condensed Book" pitchFamily="50" charset="0"/>
                </a:endParaRPr>
              </a:p>
            </p:txBody>
          </p:sp>
          <p:sp>
            <p:nvSpPr>
              <p:cNvPr id="15" name="Puolisuunnikas 19">
                <a:extLst>
                  <a:ext uri="{FF2B5EF4-FFF2-40B4-BE49-F238E27FC236}">
                    <a16:creationId xmlns:a16="http://schemas.microsoft.com/office/drawing/2014/main" id="{04AC5B24-66F6-4E9D-9C1F-737AF6B0960A}"/>
                  </a:ext>
                </a:extLst>
              </p:cNvPr>
              <p:cNvSpPr/>
              <p:nvPr/>
            </p:nvSpPr>
            <p:spPr>
              <a:xfrm>
                <a:off x="1531008" y="4419945"/>
                <a:ext cx="1590973" cy="1225904"/>
              </a:xfrm>
              <a:prstGeom prst="trapezoid">
                <a:avLst>
                  <a:gd name="adj" fmla="val 41930"/>
                </a:avLst>
              </a:prstGeom>
              <a:solidFill>
                <a:srgbClr val="AFA6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Whitney Condensed Book" pitchFamily="50" charset="0"/>
                </a:endParaRPr>
              </a:p>
            </p:txBody>
          </p:sp>
          <p:sp>
            <p:nvSpPr>
              <p:cNvPr id="16" name="Puolisuunnikas 20">
                <a:extLst>
                  <a:ext uri="{FF2B5EF4-FFF2-40B4-BE49-F238E27FC236}">
                    <a16:creationId xmlns:a16="http://schemas.microsoft.com/office/drawing/2014/main" id="{C10556A9-F8AC-4FB5-8FE4-99D8C140838E}"/>
                  </a:ext>
                </a:extLst>
              </p:cNvPr>
              <p:cNvSpPr/>
              <p:nvPr/>
            </p:nvSpPr>
            <p:spPr>
              <a:xfrm rot="18900000">
                <a:off x="2442062" y="4051354"/>
                <a:ext cx="1590973" cy="1225904"/>
              </a:xfrm>
              <a:prstGeom prst="trapezoid">
                <a:avLst>
                  <a:gd name="adj" fmla="val 41930"/>
                </a:avLst>
              </a:prstGeom>
              <a:solidFill>
                <a:srgbClr val="3332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Whitney Condensed Book" pitchFamily="50" charset="0"/>
                </a:endParaRPr>
              </a:p>
            </p:txBody>
          </p:sp>
          <p:sp>
            <p:nvSpPr>
              <p:cNvPr id="17" name="Puolisuunnikas 21">
                <a:extLst>
                  <a:ext uri="{FF2B5EF4-FFF2-40B4-BE49-F238E27FC236}">
                    <a16:creationId xmlns:a16="http://schemas.microsoft.com/office/drawing/2014/main" id="{A282DA5C-6E6C-46B8-B1D5-928F9FD927AB}"/>
                  </a:ext>
                </a:extLst>
              </p:cNvPr>
              <p:cNvSpPr/>
              <p:nvPr/>
            </p:nvSpPr>
            <p:spPr>
              <a:xfrm rot="13528072">
                <a:off x="2431900" y="2229739"/>
                <a:ext cx="1590974" cy="1225902"/>
              </a:xfrm>
              <a:prstGeom prst="trapezoid">
                <a:avLst>
                  <a:gd name="adj" fmla="val 41930"/>
                </a:avLst>
              </a:prstGeom>
              <a:solidFill>
                <a:srgbClr val="3332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Whitney Condensed Book" pitchFamily="50" charset="0"/>
                </a:endParaRPr>
              </a:p>
            </p:txBody>
          </p:sp>
          <p:sp>
            <p:nvSpPr>
              <p:cNvPr id="18" name="Puolisuunnikas 22">
                <a:extLst>
                  <a:ext uri="{FF2B5EF4-FFF2-40B4-BE49-F238E27FC236}">
                    <a16:creationId xmlns:a16="http://schemas.microsoft.com/office/drawing/2014/main" id="{9E4D7F72-B966-4E6D-BFD1-5DF236E1C473}"/>
                  </a:ext>
                </a:extLst>
              </p:cNvPr>
              <p:cNvSpPr/>
              <p:nvPr/>
            </p:nvSpPr>
            <p:spPr>
              <a:xfrm rot="10800000">
                <a:off x="1524909" y="1845313"/>
                <a:ext cx="1590973" cy="1225904"/>
              </a:xfrm>
              <a:prstGeom prst="trapezoid">
                <a:avLst>
                  <a:gd name="adj" fmla="val 41930"/>
                </a:avLst>
              </a:prstGeom>
              <a:solidFill>
                <a:srgbClr val="3332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Whitney Condensed Book" pitchFamily="50" charset="0"/>
                </a:endParaRPr>
              </a:p>
            </p:txBody>
          </p:sp>
          <p:sp>
            <p:nvSpPr>
              <p:cNvPr id="19" name="Puolisuunnikas 15">
                <a:extLst>
                  <a:ext uri="{FF2B5EF4-FFF2-40B4-BE49-F238E27FC236}">
                    <a16:creationId xmlns:a16="http://schemas.microsoft.com/office/drawing/2014/main" id="{6C15C8FA-C45F-480B-9C8A-7DFF007BAA25}"/>
                  </a:ext>
                </a:extLst>
              </p:cNvPr>
              <p:cNvSpPr/>
              <p:nvPr/>
            </p:nvSpPr>
            <p:spPr>
              <a:xfrm rot="16200000">
                <a:off x="2804396" y="3147077"/>
                <a:ext cx="1590974" cy="1225902"/>
              </a:xfrm>
              <a:prstGeom prst="trapezoid">
                <a:avLst>
                  <a:gd name="adj" fmla="val 41930"/>
                </a:avLst>
              </a:prstGeom>
              <a:solidFill>
                <a:srgbClr val="AFA6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Whitney Condensed Book" pitchFamily="50" charset="0"/>
                </a:endParaRPr>
              </a:p>
            </p:txBody>
          </p:sp>
          <p:sp>
            <p:nvSpPr>
              <p:cNvPr id="20" name="Puolisuunnikas 16">
                <a:extLst>
                  <a:ext uri="{FF2B5EF4-FFF2-40B4-BE49-F238E27FC236}">
                    <a16:creationId xmlns:a16="http://schemas.microsoft.com/office/drawing/2014/main" id="{7818339D-646B-4648-A8CD-D7E885A84A5C}"/>
                  </a:ext>
                </a:extLst>
              </p:cNvPr>
              <p:cNvSpPr/>
              <p:nvPr/>
            </p:nvSpPr>
            <p:spPr>
              <a:xfrm rot="8100000">
                <a:off x="620659" y="2228293"/>
                <a:ext cx="1590974" cy="1225904"/>
              </a:xfrm>
              <a:prstGeom prst="trapezoid">
                <a:avLst>
                  <a:gd name="adj" fmla="val 41930"/>
                </a:avLst>
              </a:prstGeom>
              <a:solidFill>
                <a:srgbClr val="AFA6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Whitney Condensed Book" pitchFamily="50" charset="0"/>
                </a:endParaRPr>
              </a:p>
            </p:txBody>
          </p:sp>
          <p:sp>
            <p:nvSpPr>
              <p:cNvPr id="21" name="Puolisuunnikas 17">
                <a:extLst>
                  <a:ext uri="{FF2B5EF4-FFF2-40B4-BE49-F238E27FC236}">
                    <a16:creationId xmlns:a16="http://schemas.microsoft.com/office/drawing/2014/main" id="{A0556AC4-EA2A-4F07-AB7F-F10494132026}"/>
                  </a:ext>
                </a:extLst>
              </p:cNvPr>
              <p:cNvSpPr/>
              <p:nvPr/>
            </p:nvSpPr>
            <p:spPr>
              <a:xfrm rot="2710407">
                <a:off x="628722" y="4059240"/>
                <a:ext cx="1571385" cy="1227231"/>
              </a:xfrm>
              <a:prstGeom prst="trapezoid">
                <a:avLst>
                  <a:gd name="adj" fmla="val 41933"/>
                </a:avLst>
              </a:prstGeom>
              <a:solidFill>
                <a:srgbClr val="AFA6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Whitney Condensed Book" pitchFamily="50" charset="0"/>
                </a:endParaRPr>
              </a:p>
            </p:txBody>
          </p:sp>
          <p:sp>
            <p:nvSpPr>
              <p:cNvPr id="22" name="Puolisuunnikas 18">
                <a:extLst>
                  <a:ext uri="{FF2B5EF4-FFF2-40B4-BE49-F238E27FC236}">
                    <a16:creationId xmlns:a16="http://schemas.microsoft.com/office/drawing/2014/main" id="{D2A663C2-8D1E-4618-800F-7A51F46F9562}"/>
                  </a:ext>
                </a:extLst>
              </p:cNvPr>
              <p:cNvSpPr/>
              <p:nvPr/>
            </p:nvSpPr>
            <p:spPr>
              <a:xfrm rot="5400000">
                <a:off x="242792" y="3140495"/>
                <a:ext cx="1590973" cy="1225903"/>
              </a:xfrm>
              <a:prstGeom prst="trapezoid">
                <a:avLst>
                  <a:gd name="adj" fmla="val 41930"/>
                </a:avLst>
              </a:prstGeom>
              <a:solidFill>
                <a:srgbClr val="AFA649"/>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Whitney Condensed Book" pitchFamily="50" charset="0"/>
                </a:endParaRPr>
              </a:p>
            </p:txBody>
          </p:sp>
          <p:sp>
            <p:nvSpPr>
              <p:cNvPr id="23" name="Puolisuunnikas 20">
                <a:extLst>
                  <a:ext uri="{FF2B5EF4-FFF2-40B4-BE49-F238E27FC236}">
                    <a16:creationId xmlns:a16="http://schemas.microsoft.com/office/drawing/2014/main" id="{9B9F2D31-68C8-4C35-B94D-194684BD746E}"/>
                  </a:ext>
                </a:extLst>
              </p:cNvPr>
              <p:cNvSpPr/>
              <p:nvPr/>
            </p:nvSpPr>
            <p:spPr>
              <a:xfrm rot="18900000">
                <a:off x="2440564" y="4058974"/>
                <a:ext cx="1590973" cy="1225904"/>
              </a:xfrm>
              <a:prstGeom prst="trapezoid">
                <a:avLst>
                  <a:gd name="adj" fmla="val 41930"/>
                </a:avLst>
              </a:prstGeom>
              <a:solidFill>
                <a:srgbClr val="AFA6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Whitney Condensed Book" pitchFamily="50" charset="0"/>
                </a:endParaRPr>
              </a:p>
            </p:txBody>
          </p:sp>
          <p:sp>
            <p:nvSpPr>
              <p:cNvPr id="24" name="Puolisuunnikas 21">
                <a:extLst>
                  <a:ext uri="{FF2B5EF4-FFF2-40B4-BE49-F238E27FC236}">
                    <a16:creationId xmlns:a16="http://schemas.microsoft.com/office/drawing/2014/main" id="{2D43B51E-2461-4234-89E9-F54380F04126}"/>
                  </a:ext>
                </a:extLst>
              </p:cNvPr>
              <p:cNvSpPr/>
              <p:nvPr/>
            </p:nvSpPr>
            <p:spPr>
              <a:xfrm rot="13528072">
                <a:off x="2430402" y="2237359"/>
                <a:ext cx="1590974" cy="1225902"/>
              </a:xfrm>
              <a:prstGeom prst="trapezoid">
                <a:avLst>
                  <a:gd name="adj" fmla="val 41930"/>
                </a:avLst>
              </a:prstGeom>
              <a:solidFill>
                <a:srgbClr val="AFA6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Whitney Condensed Book" pitchFamily="50" charset="0"/>
                </a:endParaRPr>
              </a:p>
            </p:txBody>
          </p:sp>
          <p:sp>
            <p:nvSpPr>
              <p:cNvPr id="25" name="Puolisuunnikas 22">
                <a:extLst>
                  <a:ext uri="{FF2B5EF4-FFF2-40B4-BE49-F238E27FC236}">
                    <a16:creationId xmlns:a16="http://schemas.microsoft.com/office/drawing/2014/main" id="{33382D72-60B5-4E5A-AD9E-D9EFE5B4E021}"/>
                  </a:ext>
                </a:extLst>
              </p:cNvPr>
              <p:cNvSpPr/>
              <p:nvPr/>
            </p:nvSpPr>
            <p:spPr>
              <a:xfrm rot="10800000">
                <a:off x="1523411" y="1847216"/>
                <a:ext cx="1590973" cy="1225904"/>
              </a:xfrm>
              <a:prstGeom prst="trapezoid">
                <a:avLst>
                  <a:gd name="adj" fmla="val 41930"/>
                </a:avLst>
              </a:prstGeom>
              <a:solidFill>
                <a:srgbClr val="AFA64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Whitney Condensed Book" pitchFamily="50" charset="0"/>
                </a:endParaRPr>
              </a:p>
            </p:txBody>
          </p:sp>
          <p:sp>
            <p:nvSpPr>
              <p:cNvPr id="26" name="Tekstiruutu 24">
                <a:extLst>
                  <a:ext uri="{FF2B5EF4-FFF2-40B4-BE49-F238E27FC236}">
                    <a16:creationId xmlns:a16="http://schemas.microsoft.com/office/drawing/2014/main" id="{DA0DBE58-D61B-49F4-A150-1EBB5A4251C6}"/>
                  </a:ext>
                </a:extLst>
              </p:cNvPr>
              <p:cNvSpPr txBox="1"/>
              <p:nvPr/>
            </p:nvSpPr>
            <p:spPr>
              <a:xfrm>
                <a:off x="1509712" y="2258849"/>
                <a:ext cx="1652271" cy="307487"/>
              </a:xfrm>
              <a:prstGeom prst="rect">
                <a:avLst/>
              </a:prstGeom>
              <a:noFill/>
            </p:spPr>
            <p:txBody>
              <a:bodyPr wrap="square" rtlCol="0">
                <a:spAutoFit/>
              </a:bodyPr>
              <a:lstStyle/>
              <a:p>
                <a:pPr algn="ctr"/>
                <a:r>
                  <a:rPr lang="fi-FI" sz="1200" b="1" dirty="0">
                    <a:solidFill>
                      <a:prstClr val="white"/>
                    </a:solidFill>
                    <a:latin typeface="Whitney Condensed Book" pitchFamily="50" charset="0"/>
                  </a:rPr>
                  <a:t>HALLINTO</a:t>
                </a:r>
                <a:endParaRPr lang="en-US" sz="1200" b="1" dirty="0">
                  <a:solidFill>
                    <a:prstClr val="white"/>
                  </a:solidFill>
                  <a:latin typeface="Whitney Condensed Book" pitchFamily="50" charset="0"/>
                </a:endParaRPr>
              </a:p>
            </p:txBody>
          </p:sp>
          <p:sp>
            <p:nvSpPr>
              <p:cNvPr id="27" name="Tekstiruutu 26">
                <a:extLst>
                  <a:ext uri="{FF2B5EF4-FFF2-40B4-BE49-F238E27FC236}">
                    <a16:creationId xmlns:a16="http://schemas.microsoft.com/office/drawing/2014/main" id="{4541EA40-A778-430D-88FB-DF3CA47C66F8}"/>
                  </a:ext>
                </a:extLst>
              </p:cNvPr>
              <p:cNvSpPr txBox="1"/>
              <p:nvPr/>
            </p:nvSpPr>
            <p:spPr>
              <a:xfrm>
                <a:off x="2448767" y="2696388"/>
                <a:ext cx="1652271" cy="307487"/>
              </a:xfrm>
              <a:prstGeom prst="rect">
                <a:avLst/>
              </a:prstGeom>
              <a:noFill/>
            </p:spPr>
            <p:txBody>
              <a:bodyPr wrap="square" rtlCol="0">
                <a:spAutoFit/>
              </a:bodyPr>
              <a:lstStyle/>
              <a:p>
                <a:pPr algn="ctr"/>
                <a:r>
                  <a:rPr lang="fi-FI" sz="1200" b="1" dirty="0">
                    <a:solidFill>
                      <a:prstClr val="white"/>
                    </a:solidFill>
                    <a:latin typeface="Whitney Condensed Book" pitchFamily="50" charset="0"/>
                  </a:rPr>
                  <a:t>TALOUS</a:t>
                </a:r>
                <a:endParaRPr lang="en-US" sz="1200" b="1" dirty="0">
                  <a:solidFill>
                    <a:prstClr val="white"/>
                  </a:solidFill>
                  <a:latin typeface="Whitney Condensed Book" pitchFamily="50" charset="0"/>
                </a:endParaRPr>
              </a:p>
            </p:txBody>
          </p:sp>
          <p:sp>
            <p:nvSpPr>
              <p:cNvPr id="28" name="Tekstiruutu 28">
                <a:extLst>
                  <a:ext uri="{FF2B5EF4-FFF2-40B4-BE49-F238E27FC236}">
                    <a16:creationId xmlns:a16="http://schemas.microsoft.com/office/drawing/2014/main" id="{28167FDE-608B-475E-BBBF-48A0CB93D684}"/>
                  </a:ext>
                </a:extLst>
              </p:cNvPr>
              <p:cNvSpPr txBox="1"/>
              <p:nvPr/>
            </p:nvSpPr>
            <p:spPr>
              <a:xfrm>
                <a:off x="2814983" y="3609856"/>
                <a:ext cx="1652271" cy="307487"/>
              </a:xfrm>
              <a:prstGeom prst="rect">
                <a:avLst/>
              </a:prstGeom>
              <a:noFill/>
            </p:spPr>
            <p:txBody>
              <a:bodyPr wrap="square" rtlCol="0">
                <a:spAutoFit/>
              </a:bodyPr>
              <a:lstStyle/>
              <a:p>
                <a:pPr algn="ctr"/>
                <a:r>
                  <a:rPr lang="fi-FI" sz="1200" b="1" dirty="0">
                    <a:solidFill>
                      <a:prstClr val="white"/>
                    </a:solidFill>
                    <a:latin typeface="Whitney Condensed Book" pitchFamily="50" charset="0"/>
                  </a:rPr>
                  <a:t> JOHTO</a:t>
                </a:r>
                <a:endParaRPr lang="en-US" sz="1200" b="1" dirty="0">
                  <a:solidFill>
                    <a:prstClr val="white"/>
                  </a:solidFill>
                  <a:latin typeface="Whitney Condensed Book" pitchFamily="50" charset="0"/>
                </a:endParaRPr>
              </a:p>
            </p:txBody>
          </p:sp>
          <p:sp>
            <p:nvSpPr>
              <p:cNvPr id="29" name="Tekstiruutu 31">
                <a:extLst>
                  <a:ext uri="{FF2B5EF4-FFF2-40B4-BE49-F238E27FC236}">
                    <a16:creationId xmlns:a16="http://schemas.microsoft.com/office/drawing/2014/main" id="{37EFB305-590A-4946-959F-C49A916CCE34}"/>
                  </a:ext>
                </a:extLst>
              </p:cNvPr>
              <p:cNvSpPr txBox="1"/>
              <p:nvPr/>
            </p:nvSpPr>
            <p:spPr>
              <a:xfrm>
                <a:off x="2518954" y="4576923"/>
                <a:ext cx="1652271" cy="307487"/>
              </a:xfrm>
              <a:prstGeom prst="rect">
                <a:avLst/>
              </a:prstGeom>
              <a:noFill/>
            </p:spPr>
            <p:txBody>
              <a:bodyPr wrap="square" rtlCol="0">
                <a:spAutoFit/>
              </a:bodyPr>
              <a:lstStyle/>
              <a:p>
                <a:pPr algn="ctr"/>
                <a:r>
                  <a:rPr lang="fi-FI" sz="1200" b="1" dirty="0">
                    <a:solidFill>
                      <a:prstClr val="white"/>
                    </a:solidFill>
                    <a:latin typeface="Whitney Condensed Book" pitchFamily="50" charset="0"/>
                  </a:rPr>
                  <a:t>INNOVAATIOT</a:t>
                </a:r>
                <a:endParaRPr lang="en-US" sz="1200" b="1" dirty="0">
                  <a:solidFill>
                    <a:prstClr val="white"/>
                  </a:solidFill>
                  <a:latin typeface="Whitney Condensed Book" pitchFamily="50" charset="0"/>
                </a:endParaRPr>
              </a:p>
            </p:txBody>
          </p:sp>
          <p:sp>
            <p:nvSpPr>
              <p:cNvPr id="30" name="Tekstiruutu 32">
                <a:extLst>
                  <a:ext uri="{FF2B5EF4-FFF2-40B4-BE49-F238E27FC236}">
                    <a16:creationId xmlns:a16="http://schemas.microsoft.com/office/drawing/2014/main" id="{170DBEF7-6C6B-46EB-A345-94F583770001}"/>
                  </a:ext>
                </a:extLst>
              </p:cNvPr>
              <p:cNvSpPr txBox="1"/>
              <p:nvPr/>
            </p:nvSpPr>
            <p:spPr>
              <a:xfrm>
                <a:off x="1516664" y="5056524"/>
                <a:ext cx="1652271" cy="307487"/>
              </a:xfrm>
              <a:prstGeom prst="rect">
                <a:avLst/>
              </a:prstGeom>
              <a:noFill/>
            </p:spPr>
            <p:txBody>
              <a:bodyPr wrap="square" rtlCol="0">
                <a:spAutoFit/>
              </a:bodyPr>
              <a:lstStyle/>
              <a:p>
                <a:pPr algn="ctr"/>
                <a:r>
                  <a:rPr lang="fi-FI" sz="1200" b="1" dirty="0">
                    <a:solidFill>
                      <a:prstClr val="white"/>
                    </a:solidFill>
                    <a:latin typeface="Whitney Condensed Book" pitchFamily="50" charset="0"/>
                  </a:rPr>
                  <a:t>VUOROVAIKUTUS</a:t>
                </a:r>
                <a:endParaRPr lang="en-US" sz="1200" b="1" dirty="0">
                  <a:solidFill>
                    <a:prstClr val="white"/>
                  </a:solidFill>
                  <a:latin typeface="Whitney Condensed Book" pitchFamily="50" charset="0"/>
                </a:endParaRPr>
              </a:p>
            </p:txBody>
          </p:sp>
          <p:sp>
            <p:nvSpPr>
              <p:cNvPr id="31" name="Tekstiruutu 33">
                <a:extLst>
                  <a:ext uri="{FF2B5EF4-FFF2-40B4-BE49-F238E27FC236}">
                    <a16:creationId xmlns:a16="http://schemas.microsoft.com/office/drawing/2014/main" id="{FAE28F81-941C-4C07-B2DF-0C41DEC26178}"/>
                  </a:ext>
                </a:extLst>
              </p:cNvPr>
              <p:cNvSpPr txBox="1"/>
              <p:nvPr/>
            </p:nvSpPr>
            <p:spPr>
              <a:xfrm>
                <a:off x="493196" y="4460406"/>
                <a:ext cx="1676478" cy="512478"/>
              </a:xfrm>
              <a:prstGeom prst="rect">
                <a:avLst/>
              </a:prstGeom>
              <a:noFill/>
            </p:spPr>
            <p:txBody>
              <a:bodyPr wrap="square" rtlCol="0">
                <a:spAutoFit/>
              </a:bodyPr>
              <a:lstStyle/>
              <a:p>
                <a:pPr algn="ctr"/>
                <a:r>
                  <a:rPr lang="fi-FI" sz="1200" b="1" dirty="0">
                    <a:solidFill>
                      <a:prstClr val="white"/>
                    </a:solidFill>
                    <a:latin typeface="Whitney Condensed Book" pitchFamily="50" charset="0"/>
                  </a:rPr>
                  <a:t>TUOTTEET &amp;</a:t>
                </a:r>
              </a:p>
              <a:p>
                <a:pPr algn="ctr"/>
                <a:r>
                  <a:rPr lang="fi-FI" sz="1200" b="1" dirty="0">
                    <a:solidFill>
                      <a:prstClr val="white"/>
                    </a:solidFill>
                    <a:latin typeface="Whitney Condensed Book" pitchFamily="50" charset="0"/>
                  </a:rPr>
                  <a:t> PALVELUT</a:t>
                </a:r>
                <a:endParaRPr lang="en-US" sz="1200" b="1" dirty="0">
                  <a:solidFill>
                    <a:prstClr val="white"/>
                  </a:solidFill>
                  <a:latin typeface="Whitney Condensed Book" pitchFamily="50" charset="0"/>
                </a:endParaRPr>
              </a:p>
            </p:txBody>
          </p:sp>
          <p:sp>
            <p:nvSpPr>
              <p:cNvPr id="32" name="Tekstiruutu 35">
                <a:extLst>
                  <a:ext uri="{FF2B5EF4-FFF2-40B4-BE49-F238E27FC236}">
                    <a16:creationId xmlns:a16="http://schemas.microsoft.com/office/drawing/2014/main" id="{BA2CC84D-3079-44A0-8E34-4E3CEB806BBB}"/>
                  </a:ext>
                </a:extLst>
              </p:cNvPr>
              <p:cNvSpPr txBox="1"/>
              <p:nvPr/>
            </p:nvSpPr>
            <p:spPr>
              <a:xfrm>
                <a:off x="137176" y="3612120"/>
                <a:ext cx="1652271" cy="282652"/>
              </a:xfrm>
              <a:prstGeom prst="rect">
                <a:avLst/>
              </a:prstGeom>
              <a:noFill/>
            </p:spPr>
            <p:txBody>
              <a:bodyPr wrap="square" rtlCol="0">
                <a:spAutoFit/>
              </a:bodyPr>
              <a:lstStyle/>
              <a:p>
                <a:pPr algn="ctr"/>
                <a:r>
                  <a:rPr lang="fi-FI" sz="1200" b="1" dirty="0">
                    <a:solidFill>
                      <a:prstClr val="white"/>
                    </a:solidFill>
                    <a:latin typeface="Whitney Condensed Book" pitchFamily="50" charset="0"/>
                  </a:rPr>
                  <a:t>TYÖPAIKKA</a:t>
                </a:r>
                <a:endParaRPr lang="en-US" sz="1200" b="1" dirty="0">
                  <a:solidFill>
                    <a:prstClr val="white"/>
                  </a:solidFill>
                  <a:latin typeface="Whitney Condensed Book" pitchFamily="50" charset="0"/>
                </a:endParaRPr>
              </a:p>
            </p:txBody>
          </p:sp>
          <p:sp>
            <p:nvSpPr>
              <p:cNvPr id="33" name="Tekstiruutu 37">
                <a:extLst>
                  <a:ext uri="{FF2B5EF4-FFF2-40B4-BE49-F238E27FC236}">
                    <a16:creationId xmlns:a16="http://schemas.microsoft.com/office/drawing/2014/main" id="{E3DAE40D-E2B6-486A-9F40-5C53C66A5098}"/>
                  </a:ext>
                </a:extLst>
              </p:cNvPr>
              <p:cNvSpPr txBox="1"/>
              <p:nvPr/>
            </p:nvSpPr>
            <p:spPr>
              <a:xfrm>
                <a:off x="470575" y="2658517"/>
                <a:ext cx="1652271" cy="307487"/>
              </a:xfrm>
              <a:prstGeom prst="rect">
                <a:avLst/>
              </a:prstGeom>
              <a:noFill/>
            </p:spPr>
            <p:txBody>
              <a:bodyPr wrap="square" rtlCol="0">
                <a:spAutoFit/>
              </a:bodyPr>
              <a:lstStyle/>
              <a:p>
                <a:pPr algn="ctr"/>
                <a:r>
                  <a:rPr lang="fi-FI" sz="1200" b="1" dirty="0">
                    <a:solidFill>
                      <a:prstClr val="white"/>
                    </a:solidFill>
                    <a:latin typeface="Whitney Condensed Book" pitchFamily="50" charset="0"/>
                  </a:rPr>
                  <a:t>VASTUULLISUUS</a:t>
                </a:r>
                <a:endParaRPr lang="en-US" sz="1200" b="1" dirty="0">
                  <a:solidFill>
                    <a:prstClr val="white"/>
                  </a:solidFill>
                  <a:latin typeface="Whitney Condensed Book" pitchFamily="50" charset="0"/>
                </a:endParaRPr>
              </a:p>
            </p:txBody>
          </p:sp>
        </p:grpSp>
        <p:sp>
          <p:nvSpPr>
            <p:cNvPr id="35" name="Tekstiruutu 34">
              <a:extLst>
                <a:ext uri="{FF2B5EF4-FFF2-40B4-BE49-F238E27FC236}">
                  <a16:creationId xmlns:a16="http://schemas.microsoft.com/office/drawing/2014/main" id="{09585B4F-868E-420D-98F4-A13FF6C6BF6D}"/>
                </a:ext>
              </a:extLst>
            </p:cNvPr>
            <p:cNvSpPr txBox="1"/>
            <p:nvPr/>
          </p:nvSpPr>
          <p:spPr>
            <a:xfrm>
              <a:off x="4761974" y="1022771"/>
              <a:ext cx="1550166" cy="923330"/>
            </a:xfrm>
            <a:prstGeom prst="rect">
              <a:avLst/>
            </a:prstGeom>
            <a:noFill/>
          </p:spPr>
          <p:txBody>
            <a:bodyPr wrap="square" rtlCol="0">
              <a:spAutoFit/>
            </a:bodyPr>
            <a:lstStyle/>
            <a:p>
              <a:pPr marL="342900" indent="-342900">
                <a:buAutoNum type="arabicPeriod"/>
              </a:pPr>
              <a:r>
                <a:rPr lang="fi-FI" dirty="0">
                  <a:latin typeface="Whitney Condensed Medium" pitchFamily="50" charset="0"/>
                </a:rPr>
                <a:t>Supercell</a:t>
              </a:r>
            </a:p>
            <a:p>
              <a:pPr marL="342900" indent="-342900">
                <a:buAutoNum type="arabicPeriod"/>
              </a:pPr>
              <a:r>
                <a:rPr lang="fi-FI" dirty="0">
                  <a:latin typeface="Whitney Condensed Medium" pitchFamily="50" charset="0"/>
                </a:rPr>
                <a:t>Pekkaniska</a:t>
              </a:r>
            </a:p>
            <a:p>
              <a:pPr marL="342900" indent="-342900">
                <a:buAutoNum type="arabicPeriod"/>
              </a:pPr>
              <a:r>
                <a:rPr lang="fi-FI" dirty="0">
                  <a:latin typeface="Whitney Condensed Medium" pitchFamily="50" charset="0"/>
                </a:rPr>
                <a:t>Fazer</a:t>
              </a:r>
            </a:p>
          </p:txBody>
        </p:sp>
        <p:sp>
          <p:nvSpPr>
            <p:cNvPr id="36" name="Tekstiruutu 35">
              <a:extLst>
                <a:ext uri="{FF2B5EF4-FFF2-40B4-BE49-F238E27FC236}">
                  <a16:creationId xmlns:a16="http://schemas.microsoft.com/office/drawing/2014/main" id="{4AD96CE2-1109-41B6-90F5-3D5C59F04654}"/>
                </a:ext>
              </a:extLst>
            </p:cNvPr>
            <p:cNvSpPr txBox="1"/>
            <p:nvPr/>
          </p:nvSpPr>
          <p:spPr>
            <a:xfrm>
              <a:off x="6954506" y="368761"/>
              <a:ext cx="1550166" cy="923330"/>
            </a:xfrm>
            <a:prstGeom prst="rect">
              <a:avLst/>
            </a:prstGeom>
            <a:noFill/>
          </p:spPr>
          <p:txBody>
            <a:bodyPr wrap="square" rtlCol="0">
              <a:spAutoFit/>
            </a:bodyPr>
            <a:lstStyle/>
            <a:p>
              <a:pPr marL="342900" indent="-342900">
                <a:buAutoNum type="arabicPeriod"/>
              </a:pPr>
              <a:r>
                <a:rPr lang="fi-FI" dirty="0">
                  <a:latin typeface="Whitney Condensed Medium" pitchFamily="50" charset="0"/>
                </a:rPr>
                <a:t>Vincit</a:t>
              </a:r>
            </a:p>
            <a:p>
              <a:pPr marL="342900" indent="-342900">
                <a:buAutoNum type="arabicPeriod"/>
              </a:pPr>
              <a:r>
                <a:rPr lang="fi-FI" dirty="0">
                  <a:latin typeface="Whitney Condensed Medium" pitchFamily="50" charset="0"/>
                </a:rPr>
                <a:t>Supercell</a:t>
              </a:r>
            </a:p>
            <a:p>
              <a:pPr marL="342900" indent="-342900">
                <a:buAutoNum type="arabicPeriod"/>
              </a:pPr>
              <a:r>
                <a:rPr lang="fi-FI" dirty="0">
                  <a:latin typeface="Whitney Condensed Medium" pitchFamily="50" charset="0"/>
                </a:rPr>
                <a:t>Futurice</a:t>
              </a:r>
            </a:p>
          </p:txBody>
        </p:sp>
        <p:sp>
          <p:nvSpPr>
            <p:cNvPr id="37" name="Tekstiruutu 36">
              <a:extLst>
                <a:ext uri="{FF2B5EF4-FFF2-40B4-BE49-F238E27FC236}">
                  <a16:creationId xmlns:a16="http://schemas.microsoft.com/office/drawing/2014/main" id="{53142DF3-A924-4519-844E-27146CE7055A}"/>
                </a:ext>
              </a:extLst>
            </p:cNvPr>
            <p:cNvSpPr txBox="1"/>
            <p:nvPr/>
          </p:nvSpPr>
          <p:spPr>
            <a:xfrm>
              <a:off x="9045712" y="990250"/>
              <a:ext cx="1550166" cy="923330"/>
            </a:xfrm>
            <a:prstGeom prst="rect">
              <a:avLst/>
            </a:prstGeom>
            <a:noFill/>
          </p:spPr>
          <p:txBody>
            <a:bodyPr wrap="square" rtlCol="0">
              <a:spAutoFit/>
            </a:bodyPr>
            <a:lstStyle/>
            <a:p>
              <a:pPr marL="342900" indent="-342900">
                <a:buAutoNum type="arabicPeriod"/>
              </a:pPr>
              <a:r>
                <a:rPr lang="fi-FI" dirty="0">
                  <a:latin typeface="Whitney Condensed Medium" pitchFamily="50" charset="0"/>
                </a:rPr>
                <a:t>KONE</a:t>
              </a:r>
            </a:p>
            <a:p>
              <a:pPr marL="342900" indent="-342900">
                <a:buAutoNum type="arabicPeriod"/>
              </a:pPr>
              <a:r>
                <a:rPr lang="fi-FI" dirty="0">
                  <a:latin typeface="Whitney Condensed Medium" pitchFamily="50" charset="0"/>
                </a:rPr>
                <a:t>Neste</a:t>
              </a:r>
            </a:p>
            <a:p>
              <a:pPr marL="342900" indent="-342900">
                <a:buAutoNum type="arabicPeriod"/>
              </a:pPr>
              <a:r>
                <a:rPr lang="fi-FI" dirty="0">
                  <a:latin typeface="Whitney Condensed Medium" pitchFamily="50" charset="0"/>
                </a:rPr>
                <a:t>Google</a:t>
              </a:r>
            </a:p>
          </p:txBody>
        </p:sp>
        <p:sp>
          <p:nvSpPr>
            <p:cNvPr id="38" name="Tekstiruutu 37">
              <a:extLst>
                <a:ext uri="{FF2B5EF4-FFF2-40B4-BE49-F238E27FC236}">
                  <a16:creationId xmlns:a16="http://schemas.microsoft.com/office/drawing/2014/main" id="{440D5222-EF15-4A7E-A124-40A147C507A5}"/>
                </a:ext>
              </a:extLst>
            </p:cNvPr>
            <p:cNvSpPr txBox="1"/>
            <p:nvPr/>
          </p:nvSpPr>
          <p:spPr>
            <a:xfrm>
              <a:off x="9885593" y="2984872"/>
              <a:ext cx="1550166" cy="923330"/>
            </a:xfrm>
            <a:prstGeom prst="rect">
              <a:avLst/>
            </a:prstGeom>
            <a:noFill/>
          </p:spPr>
          <p:txBody>
            <a:bodyPr wrap="square" rtlCol="0">
              <a:spAutoFit/>
            </a:bodyPr>
            <a:lstStyle/>
            <a:p>
              <a:pPr marL="342900" indent="-342900">
                <a:buAutoNum type="arabicPeriod"/>
              </a:pPr>
              <a:r>
                <a:rPr lang="fi-FI" dirty="0">
                  <a:latin typeface="Whitney Condensed Medium" pitchFamily="50" charset="0"/>
                </a:rPr>
                <a:t>KONE</a:t>
              </a:r>
            </a:p>
            <a:p>
              <a:pPr marL="342900" indent="-342900">
                <a:buAutoNum type="arabicPeriod"/>
              </a:pPr>
              <a:r>
                <a:rPr lang="fi-FI" dirty="0">
                  <a:latin typeface="Whitney Condensed Medium" pitchFamily="50" charset="0"/>
                </a:rPr>
                <a:t>Supercell</a:t>
              </a:r>
            </a:p>
            <a:p>
              <a:pPr marL="342900" indent="-342900">
                <a:buAutoNum type="arabicPeriod"/>
              </a:pPr>
              <a:r>
                <a:rPr lang="fi-FI" dirty="0">
                  <a:latin typeface="Whitney Condensed Medium" pitchFamily="50" charset="0"/>
                </a:rPr>
                <a:t>Vincit</a:t>
              </a:r>
            </a:p>
          </p:txBody>
        </p:sp>
        <p:sp>
          <p:nvSpPr>
            <p:cNvPr id="39" name="Tekstiruutu 38">
              <a:extLst>
                <a:ext uri="{FF2B5EF4-FFF2-40B4-BE49-F238E27FC236}">
                  <a16:creationId xmlns:a16="http://schemas.microsoft.com/office/drawing/2014/main" id="{ABC7D4A8-AF6A-476F-842F-F2A34126DCBA}"/>
                </a:ext>
              </a:extLst>
            </p:cNvPr>
            <p:cNvSpPr txBox="1"/>
            <p:nvPr/>
          </p:nvSpPr>
          <p:spPr>
            <a:xfrm>
              <a:off x="9203804" y="5059126"/>
              <a:ext cx="1550166" cy="923330"/>
            </a:xfrm>
            <a:prstGeom prst="rect">
              <a:avLst/>
            </a:prstGeom>
            <a:noFill/>
          </p:spPr>
          <p:txBody>
            <a:bodyPr wrap="square" rtlCol="0">
              <a:spAutoFit/>
            </a:bodyPr>
            <a:lstStyle/>
            <a:p>
              <a:pPr marL="342900" indent="-342900">
                <a:buAutoNum type="arabicPeriod"/>
              </a:pPr>
              <a:r>
                <a:rPr lang="fi-FI" dirty="0">
                  <a:latin typeface="Whitney Condensed Medium" pitchFamily="50" charset="0"/>
                </a:rPr>
                <a:t>Vincit</a:t>
              </a:r>
            </a:p>
            <a:p>
              <a:pPr marL="342900" indent="-342900">
                <a:buAutoNum type="arabicPeriod"/>
              </a:pPr>
              <a:r>
                <a:rPr lang="fi-FI" dirty="0">
                  <a:latin typeface="Whitney Condensed Medium" pitchFamily="50" charset="0"/>
                </a:rPr>
                <a:t>KONE</a:t>
              </a:r>
            </a:p>
            <a:p>
              <a:pPr marL="342900" indent="-342900">
                <a:buAutoNum type="arabicPeriod"/>
              </a:pPr>
              <a:r>
                <a:rPr lang="fi-FI" dirty="0">
                  <a:latin typeface="Whitney Condensed Medium" pitchFamily="50" charset="0"/>
                </a:rPr>
                <a:t>Reaktor</a:t>
              </a:r>
            </a:p>
          </p:txBody>
        </p:sp>
        <p:sp>
          <p:nvSpPr>
            <p:cNvPr id="40" name="Tekstiruutu 39">
              <a:extLst>
                <a:ext uri="{FF2B5EF4-FFF2-40B4-BE49-F238E27FC236}">
                  <a16:creationId xmlns:a16="http://schemas.microsoft.com/office/drawing/2014/main" id="{1BC3DF10-FCBB-4579-8900-715C46B97E14}"/>
                </a:ext>
              </a:extLst>
            </p:cNvPr>
            <p:cNvSpPr txBox="1"/>
            <p:nvPr/>
          </p:nvSpPr>
          <p:spPr>
            <a:xfrm>
              <a:off x="7014948" y="5581158"/>
              <a:ext cx="1550166" cy="923330"/>
            </a:xfrm>
            <a:prstGeom prst="rect">
              <a:avLst/>
            </a:prstGeom>
            <a:noFill/>
          </p:spPr>
          <p:txBody>
            <a:bodyPr wrap="square" rtlCol="0">
              <a:spAutoFit/>
            </a:bodyPr>
            <a:lstStyle/>
            <a:p>
              <a:pPr marL="342900" indent="-342900">
                <a:buAutoNum type="arabicPeriod"/>
              </a:pPr>
              <a:r>
                <a:rPr lang="fi-FI" dirty="0">
                  <a:latin typeface="Whitney Condensed Medium" pitchFamily="50" charset="0"/>
                </a:rPr>
                <a:t>Supercell</a:t>
              </a:r>
            </a:p>
            <a:p>
              <a:pPr marL="342900" indent="-342900">
                <a:buAutoNum type="arabicPeriod"/>
              </a:pPr>
              <a:r>
                <a:rPr lang="fi-FI" dirty="0">
                  <a:latin typeface="Whitney Condensed Medium" pitchFamily="50" charset="0"/>
                </a:rPr>
                <a:t>Vincit</a:t>
              </a:r>
            </a:p>
            <a:p>
              <a:pPr marL="342900" indent="-342900">
                <a:buAutoNum type="arabicPeriod"/>
              </a:pPr>
              <a:r>
                <a:rPr lang="fi-FI" dirty="0">
                  <a:latin typeface="Whitney Condensed Medium" pitchFamily="50" charset="0"/>
                </a:rPr>
                <a:t>Fazer</a:t>
              </a:r>
            </a:p>
          </p:txBody>
        </p:sp>
        <p:sp>
          <p:nvSpPr>
            <p:cNvPr id="41" name="Tekstiruutu 40">
              <a:extLst>
                <a:ext uri="{FF2B5EF4-FFF2-40B4-BE49-F238E27FC236}">
                  <a16:creationId xmlns:a16="http://schemas.microsoft.com/office/drawing/2014/main" id="{CDB23A34-9F78-4C05-89A0-6D041C2B49BD}"/>
                </a:ext>
              </a:extLst>
            </p:cNvPr>
            <p:cNvSpPr txBox="1"/>
            <p:nvPr/>
          </p:nvSpPr>
          <p:spPr>
            <a:xfrm>
              <a:off x="3715076" y="2805705"/>
              <a:ext cx="1740575" cy="923330"/>
            </a:xfrm>
            <a:prstGeom prst="rect">
              <a:avLst/>
            </a:prstGeom>
            <a:noFill/>
          </p:spPr>
          <p:txBody>
            <a:bodyPr wrap="square" rtlCol="0">
              <a:spAutoFit/>
            </a:bodyPr>
            <a:lstStyle/>
            <a:p>
              <a:pPr marL="342900" indent="-342900">
                <a:buAutoNum type="arabicPeriod"/>
              </a:pPr>
              <a:r>
                <a:rPr lang="fi-FI" dirty="0">
                  <a:latin typeface="Whitney Condensed Medium" pitchFamily="50" charset="0"/>
                </a:rPr>
                <a:t>Vincit</a:t>
              </a:r>
            </a:p>
            <a:p>
              <a:pPr marL="342900" indent="-342900">
                <a:buAutoNum type="arabicPeriod"/>
              </a:pPr>
              <a:r>
                <a:rPr lang="fi-FI" dirty="0">
                  <a:latin typeface="Whitney Condensed Medium" pitchFamily="50" charset="0"/>
                </a:rPr>
                <a:t>Pekkaniska</a:t>
              </a:r>
            </a:p>
            <a:p>
              <a:pPr marL="342900" indent="-342900">
                <a:buAutoNum type="arabicPeriod"/>
              </a:pPr>
              <a:r>
                <a:rPr lang="fi-FI" dirty="0">
                  <a:latin typeface="Whitney Condensed Medium" pitchFamily="50" charset="0"/>
                </a:rPr>
                <a:t>Futurice</a:t>
              </a:r>
            </a:p>
          </p:txBody>
        </p:sp>
        <p:sp>
          <p:nvSpPr>
            <p:cNvPr id="42" name="Tekstiruutu 41">
              <a:extLst>
                <a:ext uri="{FF2B5EF4-FFF2-40B4-BE49-F238E27FC236}">
                  <a16:creationId xmlns:a16="http://schemas.microsoft.com/office/drawing/2014/main" id="{E040C924-9120-40E4-A5F0-801176AB6FCE}"/>
                </a:ext>
              </a:extLst>
            </p:cNvPr>
            <p:cNvSpPr txBox="1"/>
            <p:nvPr/>
          </p:nvSpPr>
          <p:spPr>
            <a:xfrm>
              <a:off x="4838052" y="5043242"/>
              <a:ext cx="1550166" cy="923330"/>
            </a:xfrm>
            <a:prstGeom prst="rect">
              <a:avLst/>
            </a:prstGeom>
            <a:noFill/>
          </p:spPr>
          <p:txBody>
            <a:bodyPr wrap="square" rtlCol="0">
              <a:spAutoFit/>
            </a:bodyPr>
            <a:lstStyle/>
            <a:p>
              <a:pPr marL="342900" indent="-342900">
                <a:buAutoNum type="arabicPeriod"/>
              </a:pPr>
              <a:r>
                <a:rPr lang="fi-FI" dirty="0">
                  <a:latin typeface="Whitney Condensed Medium" pitchFamily="50" charset="0"/>
                </a:rPr>
                <a:t>KONE</a:t>
              </a:r>
            </a:p>
            <a:p>
              <a:pPr marL="342900" indent="-342900">
                <a:buAutoNum type="arabicPeriod"/>
              </a:pPr>
              <a:r>
                <a:rPr lang="fi-FI" dirty="0">
                  <a:latin typeface="Whitney Condensed Medium" pitchFamily="50" charset="0"/>
                </a:rPr>
                <a:t>Fazer</a:t>
              </a:r>
            </a:p>
            <a:p>
              <a:pPr marL="342900" indent="-342900">
                <a:buAutoNum type="arabicPeriod"/>
              </a:pPr>
              <a:r>
                <a:rPr lang="fi-FI" dirty="0">
                  <a:latin typeface="Whitney Condensed Medium" pitchFamily="50" charset="0"/>
                </a:rPr>
                <a:t>Vincit</a:t>
              </a:r>
            </a:p>
          </p:txBody>
        </p:sp>
        <p:pic>
          <p:nvPicPr>
            <p:cNvPr id="44" name="Kuva 43">
              <a:extLst>
                <a:ext uri="{FF2B5EF4-FFF2-40B4-BE49-F238E27FC236}">
                  <a16:creationId xmlns:a16="http://schemas.microsoft.com/office/drawing/2014/main" id="{D82A8BC7-D75A-4B8F-BCC5-CDF70FF9A1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92904" y="3069548"/>
              <a:ext cx="1311613" cy="737783"/>
            </a:xfrm>
            <a:prstGeom prst="rect">
              <a:avLst/>
            </a:prstGeom>
          </p:spPr>
        </p:pic>
      </p:grpSp>
      <p:grpSp>
        <p:nvGrpSpPr>
          <p:cNvPr id="54" name="Ryhmä 53">
            <a:extLst>
              <a:ext uri="{FF2B5EF4-FFF2-40B4-BE49-F238E27FC236}">
                <a16:creationId xmlns:a16="http://schemas.microsoft.com/office/drawing/2014/main" id="{F7124C81-CA27-43A2-BF7B-B9099B909D5B}"/>
              </a:ext>
            </a:extLst>
          </p:cNvPr>
          <p:cNvGrpSpPr/>
          <p:nvPr/>
        </p:nvGrpSpPr>
        <p:grpSpPr>
          <a:xfrm>
            <a:off x="1084178" y="5250872"/>
            <a:ext cx="966296" cy="590385"/>
            <a:chOff x="7021233" y="377537"/>
            <a:chExt cx="1543695" cy="994384"/>
          </a:xfrm>
        </p:grpSpPr>
        <p:pic>
          <p:nvPicPr>
            <p:cNvPr id="55" name="Kuva 54">
              <a:extLst>
                <a:ext uri="{FF2B5EF4-FFF2-40B4-BE49-F238E27FC236}">
                  <a16:creationId xmlns:a16="http://schemas.microsoft.com/office/drawing/2014/main" id="{3B5B403B-7E95-47DE-81EE-95773430AF0E}"/>
                </a:ext>
              </a:extLst>
            </p:cNvPr>
            <p:cNvPicPr>
              <a:picLocks noChangeAspect="1"/>
            </p:cNvPicPr>
            <p:nvPr/>
          </p:nvPicPr>
          <p:blipFill>
            <a:blip r:embed="rId6"/>
            <a:stretch>
              <a:fillRect/>
            </a:stretch>
          </p:blipFill>
          <p:spPr>
            <a:xfrm>
              <a:off x="7712964" y="377537"/>
              <a:ext cx="851964" cy="994384"/>
            </a:xfrm>
            <a:prstGeom prst="rect">
              <a:avLst/>
            </a:prstGeom>
          </p:spPr>
        </p:pic>
        <p:pic>
          <p:nvPicPr>
            <p:cNvPr id="56" name="Kuva 55">
              <a:extLst>
                <a:ext uri="{FF2B5EF4-FFF2-40B4-BE49-F238E27FC236}">
                  <a16:creationId xmlns:a16="http://schemas.microsoft.com/office/drawing/2014/main" id="{C32AD1FF-B4FF-49ED-A996-42A24AE378E5}"/>
                </a:ext>
              </a:extLst>
            </p:cNvPr>
            <p:cNvPicPr>
              <a:picLocks noChangeAspect="1"/>
            </p:cNvPicPr>
            <p:nvPr/>
          </p:nvPicPr>
          <p:blipFill>
            <a:blip r:embed="rId7"/>
            <a:stretch>
              <a:fillRect/>
            </a:stretch>
          </p:blipFill>
          <p:spPr>
            <a:xfrm>
              <a:off x="7021233" y="464446"/>
              <a:ext cx="836118" cy="906369"/>
            </a:xfrm>
            <a:prstGeom prst="rect">
              <a:avLst/>
            </a:prstGeom>
          </p:spPr>
        </p:pic>
      </p:grpSp>
    </p:spTree>
    <p:extLst>
      <p:ext uri="{BB962C8B-B14F-4D97-AF65-F5344CB8AC3E}">
        <p14:creationId xmlns:p14="http://schemas.microsoft.com/office/powerpoint/2010/main" val="2521410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a:extLst>
              <a:ext uri="{FF2B5EF4-FFF2-40B4-BE49-F238E27FC236}">
                <a16:creationId xmlns:a16="http://schemas.microsoft.com/office/drawing/2014/main" id="{7236C5DA-46C6-4028-9735-758E2757A3B5}"/>
              </a:ext>
            </a:extLst>
          </p:cNvPr>
          <p:cNvGrpSpPr/>
          <p:nvPr/>
        </p:nvGrpSpPr>
        <p:grpSpPr>
          <a:xfrm>
            <a:off x="0" y="0"/>
            <a:ext cx="12192000" cy="6858000"/>
            <a:chOff x="0" y="0"/>
            <a:chExt cx="12192000" cy="6858000"/>
          </a:xfrm>
        </p:grpSpPr>
        <p:pic>
          <p:nvPicPr>
            <p:cNvPr id="19" name="Kuva 18">
              <a:extLst>
                <a:ext uri="{FF2B5EF4-FFF2-40B4-BE49-F238E27FC236}">
                  <a16:creationId xmlns:a16="http://schemas.microsoft.com/office/drawing/2014/main" id="{7BA89BFC-A989-4AFB-AA84-8ABB98DEA89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Effect>
                        <a14:brightnessContrast contrast="20000"/>
                      </a14:imgEffect>
                    </a14:imgLayer>
                  </a14:imgProps>
                </a:ex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9" name="Tekstiruutu 1">
              <a:extLst>
                <a:ext uri="{FF2B5EF4-FFF2-40B4-BE49-F238E27FC236}">
                  <a16:creationId xmlns:a16="http://schemas.microsoft.com/office/drawing/2014/main" id="{2C4B570F-9752-47AA-BEB8-CBE34FDA2744}"/>
                </a:ext>
              </a:extLst>
            </p:cNvPr>
            <p:cNvSpPr txBox="1"/>
            <p:nvPr/>
          </p:nvSpPr>
          <p:spPr>
            <a:xfrm>
              <a:off x="10426844" y="6562162"/>
              <a:ext cx="1765156" cy="215444"/>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 dirty="0">
                  <a:latin typeface="Whitney Condensed Book" pitchFamily="50" charset="0"/>
                </a:rPr>
                <a:t>© 2018 T-Media Oy –  </a:t>
              </a:r>
              <a:r>
                <a:rPr lang="en-GB" sz="800" dirty="0" err="1">
                  <a:latin typeface="Whitney Condensed Book" pitchFamily="50" charset="0"/>
                </a:rPr>
                <a:t>kaikki</a:t>
              </a:r>
              <a:r>
                <a:rPr lang="en-GB" sz="800" dirty="0">
                  <a:latin typeface="Whitney Condensed Book" pitchFamily="50" charset="0"/>
                </a:rPr>
                <a:t> </a:t>
              </a:r>
              <a:r>
                <a:rPr lang="en-GB" sz="800" dirty="0" err="1">
                  <a:latin typeface="Whitney Condensed Book" pitchFamily="50" charset="0"/>
                </a:rPr>
                <a:t>oikeudet</a:t>
              </a:r>
              <a:r>
                <a:rPr lang="en-GB" sz="800" dirty="0">
                  <a:latin typeface="Whitney Condensed Book" pitchFamily="50" charset="0"/>
                </a:rPr>
                <a:t> </a:t>
              </a:r>
              <a:r>
                <a:rPr lang="en-GB" sz="800" dirty="0" err="1">
                  <a:latin typeface="Whitney Condensed Book" pitchFamily="50" charset="0"/>
                </a:rPr>
                <a:t>pidätetään</a:t>
              </a:r>
              <a:r>
                <a:rPr lang="en-GB" sz="800" dirty="0">
                  <a:latin typeface="Whitney Condensed Book" pitchFamily="50" charset="0"/>
                </a:rPr>
                <a:t> </a:t>
              </a:r>
            </a:p>
          </p:txBody>
        </p:sp>
      </p:grpSp>
      <p:sp>
        <p:nvSpPr>
          <p:cNvPr id="34" name="Suorakulmio 33">
            <a:extLst>
              <a:ext uri="{FF2B5EF4-FFF2-40B4-BE49-F238E27FC236}">
                <a16:creationId xmlns:a16="http://schemas.microsoft.com/office/drawing/2014/main" id="{C86D1408-D096-4295-BB01-DBFF3E378418}"/>
              </a:ext>
            </a:extLst>
          </p:cNvPr>
          <p:cNvSpPr/>
          <p:nvPr/>
        </p:nvSpPr>
        <p:spPr>
          <a:xfrm>
            <a:off x="0" y="-6135"/>
            <a:ext cx="3139561" cy="6858000"/>
          </a:xfrm>
          <a:prstGeom prst="rect">
            <a:avLst/>
          </a:prstGeom>
          <a:solidFill>
            <a:schemeClr val="tx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grpSp>
        <p:nvGrpSpPr>
          <p:cNvPr id="35" name="Ryhmä 34">
            <a:extLst>
              <a:ext uri="{FF2B5EF4-FFF2-40B4-BE49-F238E27FC236}">
                <a16:creationId xmlns:a16="http://schemas.microsoft.com/office/drawing/2014/main" id="{94B31560-C315-471B-A76D-3019AF3C6C1E}"/>
              </a:ext>
            </a:extLst>
          </p:cNvPr>
          <p:cNvGrpSpPr/>
          <p:nvPr/>
        </p:nvGrpSpPr>
        <p:grpSpPr>
          <a:xfrm>
            <a:off x="571099" y="6044665"/>
            <a:ext cx="1965932" cy="532599"/>
            <a:chOff x="571099" y="6044665"/>
            <a:chExt cx="1965932" cy="532599"/>
          </a:xfrm>
        </p:grpSpPr>
        <p:pic>
          <p:nvPicPr>
            <p:cNvPr id="36" name="Kuva 35">
              <a:extLst>
                <a:ext uri="{FF2B5EF4-FFF2-40B4-BE49-F238E27FC236}">
                  <a16:creationId xmlns:a16="http://schemas.microsoft.com/office/drawing/2014/main" id="{5B2DFC00-BD8F-4A90-9204-EE47E7BAA20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9859" y="6187681"/>
              <a:ext cx="1354747" cy="389583"/>
            </a:xfrm>
            <a:prstGeom prst="rect">
              <a:avLst/>
            </a:prstGeom>
          </p:spPr>
        </p:pic>
        <p:cxnSp>
          <p:nvCxnSpPr>
            <p:cNvPr id="37" name="Suora yhdysviiva 36">
              <a:extLst>
                <a:ext uri="{FF2B5EF4-FFF2-40B4-BE49-F238E27FC236}">
                  <a16:creationId xmlns:a16="http://schemas.microsoft.com/office/drawing/2014/main" id="{2376F0DF-80D5-4575-8583-2E3D81496AD4}"/>
                </a:ext>
              </a:extLst>
            </p:cNvPr>
            <p:cNvCxnSpPr>
              <a:cxnSpLocks/>
            </p:cNvCxnSpPr>
            <p:nvPr/>
          </p:nvCxnSpPr>
          <p:spPr>
            <a:xfrm>
              <a:off x="571099" y="6044665"/>
              <a:ext cx="196593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9" name="Tekstiruutu 58">
            <a:extLst>
              <a:ext uri="{FF2B5EF4-FFF2-40B4-BE49-F238E27FC236}">
                <a16:creationId xmlns:a16="http://schemas.microsoft.com/office/drawing/2014/main" id="{C828F768-7590-4EAE-958B-6A62CD3CCACC}"/>
              </a:ext>
            </a:extLst>
          </p:cNvPr>
          <p:cNvSpPr txBox="1"/>
          <p:nvPr/>
        </p:nvSpPr>
        <p:spPr>
          <a:xfrm>
            <a:off x="544646" y="2808645"/>
            <a:ext cx="2050268" cy="923330"/>
          </a:xfrm>
          <a:prstGeom prst="rect">
            <a:avLst/>
          </a:prstGeom>
          <a:noFill/>
        </p:spPr>
        <p:txBody>
          <a:bodyPr wrap="square" rtlCol="0">
            <a:spAutoFit/>
          </a:bodyPr>
          <a:lstStyle/>
          <a:p>
            <a:pPr algn="ctr"/>
            <a:r>
              <a:rPr lang="fi-FI" dirty="0">
                <a:solidFill>
                  <a:schemeClr val="bg1"/>
                </a:solidFill>
                <a:latin typeface="Whitney Condensed Bold" pitchFamily="50" charset="0"/>
              </a:rPr>
              <a:t>TYÖPAIKAN VALINTAKRITEERIT JA TYÖSSÄ JAKSAMINEN </a:t>
            </a:r>
          </a:p>
        </p:txBody>
      </p:sp>
      <p:pic>
        <p:nvPicPr>
          <p:cNvPr id="18" name="Kuva 17">
            <a:extLst>
              <a:ext uri="{FF2B5EF4-FFF2-40B4-BE49-F238E27FC236}">
                <a16:creationId xmlns:a16="http://schemas.microsoft.com/office/drawing/2014/main" id="{D5BB6AB1-02E8-4BD1-9F6F-73D1BBD581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9161" y="321129"/>
            <a:ext cx="1768354" cy="1078387"/>
          </a:xfrm>
          <a:prstGeom prst="rect">
            <a:avLst/>
          </a:prstGeom>
        </p:spPr>
      </p:pic>
    </p:spTree>
    <p:extLst>
      <p:ext uri="{BB962C8B-B14F-4D97-AF65-F5344CB8AC3E}">
        <p14:creationId xmlns:p14="http://schemas.microsoft.com/office/powerpoint/2010/main" val="391195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7">
            <a:extLst>
              <a:ext uri="{FF2B5EF4-FFF2-40B4-BE49-F238E27FC236}">
                <a16:creationId xmlns:a16="http://schemas.microsoft.com/office/drawing/2014/main" id="{23331969-6391-4D4B-8010-F82076394431}"/>
              </a:ext>
            </a:extLst>
          </p:cNvPr>
          <p:cNvSpPr/>
          <p:nvPr/>
        </p:nvSpPr>
        <p:spPr>
          <a:xfrm>
            <a:off x="3737926" y="1637182"/>
            <a:ext cx="506282" cy="4096630"/>
          </a:xfrm>
          <a:prstGeom prst="rect">
            <a:avLst/>
          </a:prstGeom>
          <a:gradFill>
            <a:gsLst>
              <a:gs pos="100000">
                <a:srgbClr val="6A642C">
                  <a:alpha val="79000"/>
                </a:srgbClr>
              </a:gs>
              <a:gs pos="60000">
                <a:srgbClr val="978F3F">
                  <a:alpha val="80000"/>
                </a:srgbClr>
              </a:gs>
              <a:gs pos="0">
                <a:srgbClr val="BFB665">
                  <a:alpha val="68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24" name="Suorakulmio 23">
            <a:extLst>
              <a:ext uri="{FF2B5EF4-FFF2-40B4-BE49-F238E27FC236}">
                <a16:creationId xmlns:a16="http://schemas.microsoft.com/office/drawing/2014/main" id="{3BF5253D-75E9-4693-B8F2-19F02508DE80}"/>
              </a:ext>
            </a:extLst>
          </p:cNvPr>
          <p:cNvSpPr/>
          <p:nvPr/>
        </p:nvSpPr>
        <p:spPr>
          <a:xfrm>
            <a:off x="0" y="2965053"/>
            <a:ext cx="3145801" cy="1015663"/>
          </a:xfrm>
          <a:prstGeom prst="rect">
            <a:avLst/>
          </a:prstGeom>
        </p:spPr>
        <p:txBody>
          <a:bodyPr wrap="square">
            <a:spAutoFit/>
          </a:bodyPr>
          <a:lstStyle/>
          <a:p>
            <a:pPr algn="ctr"/>
            <a:r>
              <a:rPr lang="fi-FI" sz="2000" dirty="0">
                <a:latin typeface="Whitney Condensed Medium" pitchFamily="50" charset="0"/>
              </a:rPr>
              <a:t>MIELENKIINTOISET TEHTÄVÄT JA HYVÄ PALKKATASO EDELLEEN TÄRKEIMMÄT KRITEERIT</a:t>
            </a:r>
          </a:p>
        </p:txBody>
      </p:sp>
      <p:sp>
        <p:nvSpPr>
          <p:cNvPr id="25" name="Tekstiruutu 24">
            <a:extLst>
              <a:ext uri="{FF2B5EF4-FFF2-40B4-BE49-F238E27FC236}">
                <a16:creationId xmlns:a16="http://schemas.microsoft.com/office/drawing/2014/main" id="{FB005BCC-5088-4335-BE89-A13A2A022F4F}"/>
              </a:ext>
            </a:extLst>
          </p:cNvPr>
          <p:cNvSpPr txBox="1"/>
          <p:nvPr/>
        </p:nvSpPr>
        <p:spPr>
          <a:xfrm>
            <a:off x="548773" y="4287650"/>
            <a:ext cx="2048254" cy="400110"/>
          </a:xfrm>
          <a:prstGeom prst="rect">
            <a:avLst/>
          </a:prstGeom>
          <a:noFill/>
        </p:spPr>
        <p:txBody>
          <a:bodyPr wrap="square" rtlCol="0">
            <a:spAutoFit/>
          </a:bodyPr>
          <a:lstStyle/>
          <a:p>
            <a:pPr algn="ctr"/>
            <a:r>
              <a:rPr lang="fi-FI" sz="2000" dirty="0">
                <a:latin typeface="Whitney Condensed Bold" pitchFamily="50" charset="0"/>
              </a:rPr>
              <a:t>N=2757</a:t>
            </a:r>
          </a:p>
        </p:txBody>
      </p:sp>
      <p:grpSp>
        <p:nvGrpSpPr>
          <p:cNvPr id="7" name="Ryhmä 6">
            <a:extLst>
              <a:ext uri="{FF2B5EF4-FFF2-40B4-BE49-F238E27FC236}">
                <a16:creationId xmlns:a16="http://schemas.microsoft.com/office/drawing/2014/main" id="{000A409E-11AB-4B5E-B5FD-58549C85D5F7}"/>
              </a:ext>
            </a:extLst>
          </p:cNvPr>
          <p:cNvGrpSpPr/>
          <p:nvPr/>
        </p:nvGrpSpPr>
        <p:grpSpPr>
          <a:xfrm>
            <a:off x="1084178" y="5250872"/>
            <a:ext cx="966296" cy="590385"/>
            <a:chOff x="7021233" y="377537"/>
            <a:chExt cx="1543695" cy="994384"/>
          </a:xfrm>
        </p:grpSpPr>
        <p:pic>
          <p:nvPicPr>
            <p:cNvPr id="8" name="Kuva 7">
              <a:extLst>
                <a:ext uri="{FF2B5EF4-FFF2-40B4-BE49-F238E27FC236}">
                  <a16:creationId xmlns:a16="http://schemas.microsoft.com/office/drawing/2014/main" id="{87C8ADE9-ACAF-483A-A71F-C316F9DA2C89}"/>
                </a:ext>
              </a:extLst>
            </p:cNvPr>
            <p:cNvPicPr>
              <a:picLocks noChangeAspect="1"/>
            </p:cNvPicPr>
            <p:nvPr/>
          </p:nvPicPr>
          <p:blipFill>
            <a:blip r:embed="rId2"/>
            <a:stretch>
              <a:fillRect/>
            </a:stretch>
          </p:blipFill>
          <p:spPr>
            <a:xfrm>
              <a:off x="7712964" y="377537"/>
              <a:ext cx="851964" cy="994384"/>
            </a:xfrm>
            <a:prstGeom prst="rect">
              <a:avLst/>
            </a:prstGeom>
          </p:spPr>
        </p:pic>
        <p:pic>
          <p:nvPicPr>
            <p:cNvPr id="9" name="Kuva 8">
              <a:extLst>
                <a:ext uri="{FF2B5EF4-FFF2-40B4-BE49-F238E27FC236}">
                  <a16:creationId xmlns:a16="http://schemas.microsoft.com/office/drawing/2014/main" id="{F0A34C5A-F4D7-42BC-9315-3672B9EB259D}"/>
                </a:ext>
              </a:extLst>
            </p:cNvPr>
            <p:cNvPicPr>
              <a:picLocks noChangeAspect="1"/>
            </p:cNvPicPr>
            <p:nvPr/>
          </p:nvPicPr>
          <p:blipFill>
            <a:blip r:embed="rId3"/>
            <a:stretch>
              <a:fillRect/>
            </a:stretch>
          </p:blipFill>
          <p:spPr>
            <a:xfrm>
              <a:off x="7021233" y="464446"/>
              <a:ext cx="836118" cy="906369"/>
            </a:xfrm>
            <a:prstGeom prst="rect">
              <a:avLst/>
            </a:prstGeom>
          </p:spPr>
        </p:pic>
      </p:grpSp>
      <p:graphicFrame>
        <p:nvGraphicFramePr>
          <p:cNvPr id="12" name="Table 6">
            <a:extLst>
              <a:ext uri="{FF2B5EF4-FFF2-40B4-BE49-F238E27FC236}">
                <a16:creationId xmlns:a16="http://schemas.microsoft.com/office/drawing/2014/main" id="{A2298B05-9340-42ED-9AC8-51AC10F610BA}"/>
              </a:ext>
            </a:extLst>
          </p:cNvPr>
          <p:cNvGraphicFramePr>
            <a:graphicFrameLocks noGrp="1"/>
          </p:cNvGraphicFramePr>
          <p:nvPr>
            <p:extLst>
              <p:ext uri="{D42A27DB-BD31-4B8C-83A1-F6EECF244321}">
                <p14:modId xmlns:p14="http://schemas.microsoft.com/office/powerpoint/2010/main" val="1482228910"/>
              </p:ext>
            </p:extLst>
          </p:nvPr>
        </p:nvGraphicFramePr>
        <p:xfrm>
          <a:off x="3697655" y="1637182"/>
          <a:ext cx="4685008" cy="4096630"/>
        </p:xfrm>
        <a:graphic>
          <a:graphicData uri="http://schemas.openxmlformats.org/drawingml/2006/table">
            <a:tbl>
              <a:tblPr>
                <a:effectLst>
                  <a:outerShdw blurRad="50800" dist="38100" dir="5400000" algn="t" rotWithShape="0">
                    <a:prstClr val="black">
                      <a:alpha val="40000"/>
                    </a:prstClr>
                  </a:outerShdw>
                </a:effectLst>
                <a:tableStyleId>{2D5ABB26-0587-4C30-8999-92F81FD0307C}</a:tableStyleId>
              </a:tblPr>
              <a:tblGrid>
                <a:gridCol w="630322">
                  <a:extLst>
                    <a:ext uri="{9D8B030D-6E8A-4147-A177-3AD203B41FA5}">
                      <a16:colId xmlns:a16="http://schemas.microsoft.com/office/drawing/2014/main" val="4094501403"/>
                    </a:ext>
                  </a:extLst>
                </a:gridCol>
                <a:gridCol w="4054686">
                  <a:extLst>
                    <a:ext uri="{9D8B030D-6E8A-4147-A177-3AD203B41FA5}">
                      <a16:colId xmlns:a16="http://schemas.microsoft.com/office/drawing/2014/main" val="1593451555"/>
                    </a:ext>
                  </a:extLst>
                </a:gridCol>
              </a:tblGrid>
              <a:tr h="409663">
                <a:tc>
                  <a:txBody>
                    <a:bodyPr/>
                    <a:lstStyle/>
                    <a:p>
                      <a:pPr algn="ctr" fontAlgn="b"/>
                      <a:r>
                        <a:rPr lang="fi-FI" sz="1800" b="0" i="0" u="none" strike="noStrike" dirty="0">
                          <a:solidFill>
                            <a:schemeClr val="bg1"/>
                          </a:solidFill>
                          <a:effectLst/>
                          <a:latin typeface="Whitney Condensed Semibold" pitchFamily="50" charset="0"/>
                        </a:rPr>
                        <a:t>1. </a:t>
                      </a:r>
                    </a:p>
                  </a:txBody>
                  <a:tcPr marL="9525" marR="9525" marT="9525" marB="0" anchor="ctr">
                    <a:noFill/>
                  </a:tcPr>
                </a:tc>
                <a:tc>
                  <a:txBody>
                    <a:bodyPr/>
                    <a:lstStyle/>
                    <a:p>
                      <a:pPr algn="l" fontAlgn="b"/>
                      <a:r>
                        <a:rPr lang="fi-FI" sz="1800" b="0" i="0" u="none" strike="noStrike" dirty="0">
                          <a:solidFill>
                            <a:srgbClr val="000000"/>
                          </a:solidFill>
                          <a:effectLst/>
                          <a:latin typeface="Whitney Condensed Black" pitchFamily="50" charset="0"/>
                        </a:rPr>
                        <a:t>Mielenkiintoiset työtehtävät</a:t>
                      </a:r>
                    </a:p>
                  </a:txBody>
                  <a:tcPr marL="9525" marR="9525" marT="9525" marB="0" anchor="ctr"/>
                </a:tc>
                <a:extLst>
                  <a:ext uri="{0D108BD9-81ED-4DB2-BD59-A6C34878D82A}">
                    <a16:rowId xmlns:a16="http://schemas.microsoft.com/office/drawing/2014/main" val="996553509"/>
                  </a:ext>
                </a:extLst>
              </a:tr>
              <a:tr h="409663">
                <a:tc>
                  <a:txBody>
                    <a:bodyPr/>
                    <a:lstStyle/>
                    <a:p>
                      <a:pPr algn="ctr" fontAlgn="b"/>
                      <a:r>
                        <a:rPr lang="fi-FI" sz="1800" b="0" i="0" u="none" strike="noStrike" dirty="0">
                          <a:solidFill>
                            <a:schemeClr val="bg1"/>
                          </a:solidFill>
                          <a:effectLst/>
                          <a:latin typeface="Whitney Condensed Semibold" pitchFamily="50" charset="0"/>
                        </a:rPr>
                        <a:t>2. </a:t>
                      </a:r>
                    </a:p>
                  </a:txBody>
                  <a:tcPr marL="9525" marR="9525" marT="9525" marB="0" anchor="ctr">
                    <a:noFill/>
                  </a:tcPr>
                </a:tc>
                <a:tc>
                  <a:txBody>
                    <a:bodyPr/>
                    <a:lstStyle/>
                    <a:p>
                      <a:pPr algn="l" fontAlgn="b"/>
                      <a:r>
                        <a:rPr lang="fi-FI" sz="1800" b="0" i="0" u="none" strike="noStrike" dirty="0">
                          <a:solidFill>
                            <a:srgbClr val="000000"/>
                          </a:solidFill>
                          <a:effectLst/>
                          <a:latin typeface="Whitney Condensed Black" pitchFamily="50" charset="0"/>
                        </a:rPr>
                        <a:t>Hyvä palkkataso</a:t>
                      </a:r>
                    </a:p>
                  </a:txBody>
                  <a:tcPr marL="9525" marR="9525" marT="9525" marB="0" anchor="ctr"/>
                </a:tc>
                <a:extLst>
                  <a:ext uri="{0D108BD9-81ED-4DB2-BD59-A6C34878D82A}">
                    <a16:rowId xmlns:a16="http://schemas.microsoft.com/office/drawing/2014/main" val="2231637825"/>
                  </a:ext>
                </a:extLst>
              </a:tr>
              <a:tr h="409663">
                <a:tc>
                  <a:txBody>
                    <a:bodyPr/>
                    <a:lstStyle/>
                    <a:p>
                      <a:pPr algn="ctr" fontAlgn="b"/>
                      <a:r>
                        <a:rPr lang="fi-FI" sz="1800" b="0" i="0" u="none" strike="noStrike" dirty="0">
                          <a:solidFill>
                            <a:schemeClr val="bg1"/>
                          </a:solidFill>
                          <a:effectLst/>
                          <a:latin typeface="Whitney Condensed Semibold" pitchFamily="50" charset="0"/>
                        </a:rPr>
                        <a:t>3. </a:t>
                      </a:r>
                    </a:p>
                  </a:txBody>
                  <a:tcPr marL="9525" marR="9525" marT="9525" marB="0" anchor="ctr">
                    <a:noFill/>
                  </a:tcPr>
                </a:tc>
                <a:tc>
                  <a:txBody>
                    <a:bodyPr/>
                    <a:lstStyle/>
                    <a:p>
                      <a:pPr algn="l" fontAlgn="b"/>
                      <a:r>
                        <a:rPr lang="fi-FI" sz="1800" b="0" i="0" u="none" strike="noStrike" dirty="0">
                          <a:solidFill>
                            <a:srgbClr val="000000"/>
                          </a:solidFill>
                          <a:effectLst/>
                          <a:latin typeface="Whitney Condensed Black" pitchFamily="50" charset="0"/>
                        </a:rPr>
                        <a:t>Työpaikan ilmapiiri</a:t>
                      </a:r>
                    </a:p>
                  </a:txBody>
                  <a:tcPr marL="9525" marR="9525" marT="9525" marB="0" anchor="ctr"/>
                </a:tc>
                <a:extLst>
                  <a:ext uri="{0D108BD9-81ED-4DB2-BD59-A6C34878D82A}">
                    <a16:rowId xmlns:a16="http://schemas.microsoft.com/office/drawing/2014/main" val="1792733058"/>
                  </a:ext>
                </a:extLst>
              </a:tr>
              <a:tr h="409663">
                <a:tc>
                  <a:txBody>
                    <a:bodyPr/>
                    <a:lstStyle/>
                    <a:p>
                      <a:pPr algn="ctr" fontAlgn="b"/>
                      <a:r>
                        <a:rPr lang="fi-FI" sz="1800" b="0" i="0" u="none" strike="noStrike" dirty="0">
                          <a:solidFill>
                            <a:schemeClr val="bg1"/>
                          </a:solidFill>
                          <a:effectLst/>
                          <a:latin typeface="Whitney Condensed Semibold" pitchFamily="50" charset="0"/>
                        </a:rPr>
                        <a:t>4. </a:t>
                      </a:r>
                    </a:p>
                  </a:txBody>
                  <a:tcPr marL="9525" marR="9525" marT="9525" marB="0" anchor="ctr">
                    <a:noFill/>
                  </a:tcPr>
                </a:tc>
                <a:tc>
                  <a:txBody>
                    <a:bodyPr/>
                    <a:lstStyle/>
                    <a:p>
                      <a:pPr algn="l" fontAlgn="b"/>
                      <a:r>
                        <a:rPr lang="fi-FI" sz="1800" b="0" i="0" u="none" strike="noStrike" dirty="0">
                          <a:solidFill>
                            <a:srgbClr val="000000"/>
                          </a:solidFill>
                          <a:effectLst/>
                          <a:latin typeface="Whitney Condensed Black" pitchFamily="50" charset="0"/>
                        </a:rPr>
                        <a:t>Työn merkityksellisyys</a:t>
                      </a:r>
                    </a:p>
                  </a:txBody>
                  <a:tcPr marL="9525" marR="9525" marT="9525" marB="0" anchor="ctr"/>
                </a:tc>
                <a:extLst>
                  <a:ext uri="{0D108BD9-81ED-4DB2-BD59-A6C34878D82A}">
                    <a16:rowId xmlns:a16="http://schemas.microsoft.com/office/drawing/2014/main" val="1154387036"/>
                  </a:ext>
                </a:extLst>
              </a:tr>
              <a:tr h="409663">
                <a:tc>
                  <a:txBody>
                    <a:bodyPr/>
                    <a:lstStyle/>
                    <a:p>
                      <a:pPr algn="ctr" fontAlgn="b"/>
                      <a:r>
                        <a:rPr lang="fi-FI" sz="1800" b="0" i="0" u="none" strike="noStrike" dirty="0">
                          <a:solidFill>
                            <a:schemeClr val="bg1"/>
                          </a:solidFill>
                          <a:effectLst/>
                          <a:latin typeface="Whitney Condensed Semibold" pitchFamily="50" charset="0"/>
                        </a:rPr>
                        <a:t>5. </a:t>
                      </a:r>
                    </a:p>
                  </a:txBody>
                  <a:tcPr marL="9525" marR="9525" marT="9525" marB="0" anchor="ctr">
                    <a:noFill/>
                  </a:tcPr>
                </a:tc>
                <a:tc>
                  <a:txBody>
                    <a:bodyPr/>
                    <a:lstStyle/>
                    <a:p>
                      <a:pPr algn="l" fontAlgn="b"/>
                      <a:r>
                        <a:rPr lang="fi-FI" sz="1800" b="0" i="0" u="none" strike="noStrike" dirty="0">
                          <a:solidFill>
                            <a:srgbClr val="000000"/>
                          </a:solidFill>
                          <a:effectLst/>
                          <a:latin typeface="Whitney Condensed Black" pitchFamily="50" charset="0"/>
                        </a:rPr>
                        <a:t>Mahdollisuus kehittyä työssä</a:t>
                      </a:r>
                    </a:p>
                  </a:txBody>
                  <a:tcPr marL="9525" marR="9525" marT="9525" marB="0" anchor="ctr"/>
                </a:tc>
                <a:extLst>
                  <a:ext uri="{0D108BD9-81ED-4DB2-BD59-A6C34878D82A}">
                    <a16:rowId xmlns:a16="http://schemas.microsoft.com/office/drawing/2014/main" val="4209335347"/>
                  </a:ext>
                </a:extLst>
              </a:tr>
              <a:tr h="409663">
                <a:tc>
                  <a:txBody>
                    <a:bodyPr/>
                    <a:lstStyle/>
                    <a:p>
                      <a:pPr algn="ctr" fontAlgn="b"/>
                      <a:r>
                        <a:rPr lang="fi-FI" sz="1800" b="0" i="0" u="none" strike="noStrike" dirty="0">
                          <a:solidFill>
                            <a:schemeClr val="bg1"/>
                          </a:solidFill>
                          <a:effectLst/>
                          <a:latin typeface="Whitney Condensed Semibold" pitchFamily="50" charset="0"/>
                        </a:rPr>
                        <a:t>6. </a:t>
                      </a:r>
                    </a:p>
                  </a:txBody>
                  <a:tcPr marL="9525" marR="9525" marT="9525" marB="0" anchor="ctr">
                    <a:noFill/>
                  </a:tcPr>
                </a:tc>
                <a:tc>
                  <a:txBody>
                    <a:bodyPr/>
                    <a:lstStyle/>
                    <a:p>
                      <a:pPr algn="l" fontAlgn="b"/>
                      <a:r>
                        <a:rPr lang="fi-FI" sz="1800" b="0" i="0" u="none" strike="noStrike" dirty="0">
                          <a:solidFill>
                            <a:srgbClr val="000000"/>
                          </a:solidFill>
                          <a:effectLst/>
                          <a:latin typeface="Whitney Condensed Medium" pitchFamily="50" charset="0"/>
                        </a:rPr>
                        <a:t>Varmuus työsuhteen jatkuvuudesta</a:t>
                      </a:r>
                    </a:p>
                  </a:txBody>
                  <a:tcPr marL="9525" marR="9525" marT="9525" marB="0" anchor="ctr"/>
                </a:tc>
                <a:extLst>
                  <a:ext uri="{0D108BD9-81ED-4DB2-BD59-A6C34878D82A}">
                    <a16:rowId xmlns:a16="http://schemas.microsoft.com/office/drawing/2014/main" val="1466392472"/>
                  </a:ext>
                </a:extLst>
              </a:tr>
              <a:tr h="409663">
                <a:tc>
                  <a:txBody>
                    <a:bodyPr/>
                    <a:lstStyle/>
                    <a:p>
                      <a:pPr algn="ctr" fontAlgn="b"/>
                      <a:r>
                        <a:rPr lang="fi-FI" sz="1800" b="0" i="0" u="none" strike="noStrike" dirty="0">
                          <a:solidFill>
                            <a:schemeClr val="bg1"/>
                          </a:solidFill>
                          <a:effectLst/>
                          <a:latin typeface="Whitney Condensed Semibold" pitchFamily="50" charset="0"/>
                        </a:rPr>
                        <a:t>7. </a:t>
                      </a:r>
                    </a:p>
                  </a:txBody>
                  <a:tcPr marL="9525" marR="9525" marT="9525" marB="0" anchor="ctr">
                    <a:noFill/>
                  </a:tcPr>
                </a:tc>
                <a:tc>
                  <a:txBody>
                    <a:bodyPr/>
                    <a:lstStyle/>
                    <a:p>
                      <a:pPr algn="l" fontAlgn="b"/>
                      <a:r>
                        <a:rPr lang="fi-FI" sz="1800" b="0" i="0" u="none" strike="noStrike" dirty="0">
                          <a:solidFill>
                            <a:srgbClr val="000000"/>
                          </a:solidFill>
                          <a:effectLst/>
                          <a:latin typeface="Whitney Condensed Medium" pitchFamily="50" charset="0"/>
                        </a:rPr>
                        <a:t>Merkitys tulevan urakehityksen kannalta</a:t>
                      </a:r>
                    </a:p>
                  </a:txBody>
                  <a:tcPr marL="9525" marR="9525" marT="9525" marB="0" anchor="ctr"/>
                </a:tc>
                <a:extLst>
                  <a:ext uri="{0D108BD9-81ED-4DB2-BD59-A6C34878D82A}">
                    <a16:rowId xmlns:a16="http://schemas.microsoft.com/office/drawing/2014/main" val="2355566323"/>
                  </a:ext>
                </a:extLst>
              </a:tr>
              <a:tr h="409663">
                <a:tc>
                  <a:txBody>
                    <a:bodyPr/>
                    <a:lstStyle/>
                    <a:p>
                      <a:pPr algn="ctr" fontAlgn="b"/>
                      <a:r>
                        <a:rPr lang="fi-FI" sz="1800" b="0" i="0" u="none" strike="noStrike" dirty="0">
                          <a:solidFill>
                            <a:schemeClr val="bg1"/>
                          </a:solidFill>
                          <a:effectLst/>
                          <a:latin typeface="Whitney Condensed Semibold" pitchFamily="50" charset="0"/>
                        </a:rPr>
                        <a:t>8. </a:t>
                      </a:r>
                    </a:p>
                  </a:txBody>
                  <a:tcPr marL="9525" marR="9525" marT="9525" marB="0" anchor="ctr">
                    <a:noFill/>
                  </a:tcPr>
                </a:tc>
                <a:tc>
                  <a:txBody>
                    <a:bodyPr/>
                    <a:lstStyle/>
                    <a:p>
                      <a:pPr algn="l" fontAlgn="b"/>
                      <a:r>
                        <a:rPr lang="fi-FI" sz="1800" b="0" i="0" u="none" strike="noStrike" dirty="0">
                          <a:solidFill>
                            <a:srgbClr val="000000"/>
                          </a:solidFill>
                          <a:effectLst/>
                          <a:latin typeface="Whitney Condensed Medium" pitchFamily="50" charset="0"/>
                        </a:rPr>
                        <a:t>Mahdollisuus sovittaa yhteen työ- ja perhe-elämä</a:t>
                      </a:r>
                    </a:p>
                  </a:txBody>
                  <a:tcPr marL="9525" marR="9525" marT="9525" marB="0" anchor="ctr"/>
                </a:tc>
                <a:extLst>
                  <a:ext uri="{0D108BD9-81ED-4DB2-BD59-A6C34878D82A}">
                    <a16:rowId xmlns:a16="http://schemas.microsoft.com/office/drawing/2014/main" val="2256993490"/>
                  </a:ext>
                </a:extLst>
              </a:tr>
              <a:tr h="409663">
                <a:tc>
                  <a:txBody>
                    <a:bodyPr/>
                    <a:lstStyle/>
                    <a:p>
                      <a:pPr algn="ctr" fontAlgn="b"/>
                      <a:r>
                        <a:rPr lang="fi-FI" sz="1800" b="0" i="0" u="none" strike="noStrike" dirty="0">
                          <a:solidFill>
                            <a:schemeClr val="bg1"/>
                          </a:solidFill>
                          <a:effectLst/>
                          <a:latin typeface="Whitney Condensed Semibold" pitchFamily="50" charset="0"/>
                        </a:rPr>
                        <a:t>9. </a:t>
                      </a:r>
                    </a:p>
                  </a:txBody>
                  <a:tcPr marL="9525" marR="9525" marT="9525" marB="0" anchor="ctr">
                    <a:noFill/>
                  </a:tcPr>
                </a:tc>
                <a:tc>
                  <a:txBody>
                    <a:bodyPr/>
                    <a:lstStyle/>
                    <a:p>
                      <a:pPr algn="l" fontAlgn="b"/>
                      <a:r>
                        <a:rPr lang="fi-FI" sz="1800" b="0" i="0" u="none" strike="noStrike" dirty="0">
                          <a:solidFill>
                            <a:srgbClr val="000000"/>
                          </a:solidFill>
                          <a:effectLst/>
                          <a:latin typeface="Whitney Condensed Medium" pitchFamily="50" charset="0"/>
                        </a:rPr>
                        <a:t>Työaikojen joustavuus</a:t>
                      </a:r>
                    </a:p>
                  </a:txBody>
                  <a:tcPr marL="9525" marR="9525" marT="9525" marB="0" anchor="ctr"/>
                </a:tc>
                <a:extLst>
                  <a:ext uri="{0D108BD9-81ED-4DB2-BD59-A6C34878D82A}">
                    <a16:rowId xmlns:a16="http://schemas.microsoft.com/office/drawing/2014/main" val="3115856463"/>
                  </a:ext>
                </a:extLst>
              </a:tr>
              <a:tr h="409663">
                <a:tc>
                  <a:txBody>
                    <a:bodyPr/>
                    <a:lstStyle/>
                    <a:p>
                      <a:pPr algn="ctr" fontAlgn="b"/>
                      <a:r>
                        <a:rPr lang="fi-FI" sz="1800" b="0" i="0" u="none" strike="noStrike" dirty="0">
                          <a:solidFill>
                            <a:schemeClr val="bg1"/>
                          </a:solidFill>
                          <a:effectLst/>
                          <a:latin typeface="Whitney Condensed Semibold" pitchFamily="50" charset="0"/>
                        </a:rPr>
                        <a:t>10.</a:t>
                      </a:r>
                    </a:p>
                  </a:txBody>
                  <a:tcPr marL="9525" marR="9525" marT="9525" marB="0" anchor="ctr">
                    <a:noFill/>
                  </a:tcPr>
                </a:tc>
                <a:tc>
                  <a:txBody>
                    <a:bodyPr/>
                    <a:lstStyle/>
                    <a:p>
                      <a:pPr algn="l" fontAlgn="b"/>
                      <a:r>
                        <a:rPr lang="fi-FI" sz="1800" b="0" i="0" u="none" strike="noStrike" dirty="0">
                          <a:solidFill>
                            <a:srgbClr val="000000"/>
                          </a:solidFill>
                          <a:effectLst/>
                          <a:latin typeface="Whitney Condensed Medium" pitchFamily="50" charset="0"/>
                        </a:rPr>
                        <a:t>Työpaikan kätevä sijainti</a:t>
                      </a:r>
                    </a:p>
                  </a:txBody>
                  <a:tcPr marL="9525" marR="9525" marT="9525" marB="0" anchor="ctr"/>
                </a:tc>
                <a:extLst>
                  <a:ext uri="{0D108BD9-81ED-4DB2-BD59-A6C34878D82A}">
                    <a16:rowId xmlns:a16="http://schemas.microsoft.com/office/drawing/2014/main" val="410244124"/>
                  </a:ext>
                </a:extLst>
              </a:tr>
            </a:tbl>
          </a:graphicData>
        </a:graphic>
      </p:graphicFrame>
      <p:pic>
        <p:nvPicPr>
          <p:cNvPr id="17" name="Kuva 16">
            <a:extLst>
              <a:ext uri="{FF2B5EF4-FFF2-40B4-BE49-F238E27FC236}">
                <a16:creationId xmlns:a16="http://schemas.microsoft.com/office/drawing/2014/main" id="{B1C489E4-001A-44F1-B21B-048193A09E73}"/>
              </a:ext>
            </a:extLst>
          </p:cNvPr>
          <p:cNvPicPr>
            <a:picLocks noChangeAspect="1"/>
          </p:cNvPicPr>
          <p:nvPr/>
        </p:nvPicPr>
        <p:blipFill rotWithShape="1">
          <a:blip r:embed="rId4"/>
          <a:srcRect l="43037" b="8129"/>
          <a:stretch/>
        </p:blipFill>
        <p:spPr>
          <a:xfrm>
            <a:off x="8146604" y="1471639"/>
            <a:ext cx="3823629" cy="4427715"/>
          </a:xfrm>
          <a:prstGeom prst="rect">
            <a:avLst/>
          </a:prstGeom>
        </p:spPr>
      </p:pic>
      <p:sp>
        <p:nvSpPr>
          <p:cNvPr id="20" name="Suorakulmio 19">
            <a:extLst>
              <a:ext uri="{FF2B5EF4-FFF2-40B4-BE49-F238E27FC236}">
                <a16:creationId xmlns:a16="http://schemas.microsoft.com/office/drawing/2014/main" id="{FD765916-4850-4AD8-BDAD-1F2759693B2B}"/>
              </a:ext>
            </a:extLst>
          </p:cNvPr>
          <p:cNvSpPr/>
          <p:nvPr/>
        </p:nvSpPr>
        <p:spPr>
          <a:xfrm>
            <a:off x="3669080" y="6064897"/>
            <a:ext cx="7929516" cy="430887"/>
          </a:xfrm>
          <a:prstGeom prst="rect">
            <a:avLst/>
          </a:prstGeom>
        </p:spPr>
        <p:txBody>
          <a:bodyPr wrap="square">
            <a:spAutoFit/>
          </a:bodyPr>
          <a:lstStyle/>
          <a:p>
            <a:r>
              <a:rPr lang="fi-FI" sz="1050" dirty="0">
                <a:latin typeface="Whitney Condensed Medium" pitchFamily="50" charset="0"/>
              </a:rPr>
              <a:t>Kuvittele itsesi tilanteeseen, jossa sinun olisi valittava yksi useammasta sinulle tarjotusta työpaikasta. Mitkä näistä valintaperusteista ovat sinulle kaikkein tärkeimpiä? </a:t>
            </a:r>
          </a:p>
          <a:p>
            <a:r>
              <a:rPr lang="fi-FI" sz="1050" dirty="0">
                <a:latin typeface="Whitney Condensed Medium" pitchFamily="50" charset="0"/>
              </a:rPr>
              <a:t>Rastita kolme tärkeintä.</a:t>
            </a:r>
          </a:p>
        </p:txBody>
      </p:sp>
      <p:sp>
        <p:nvSpPr>
          <p:cNvPr id="21" name="Suorakulmio 20">
            <a:extLst>
              <a:ext uri="{FF2B5EF4-FFF2-40B4-BE49-F238E27FC236}">
                <a16:creationId xmlns:a16="http://schemas.microsoft.com/office/drawing/2014/main" id="{87BDC984-9767-4C21-988C-7F6BFA225F40}"/>
              </a:ext>
            </a:extLst>
          </p:cNvPr>
          <p:cNvSpPr/>
          <p:nvPr/>
        </p:nvSpPr>
        <p:spPr>
          <a:xfrm>
            <a:off x="3643843" y="446112"/>
            <a:ext cx="8709216" cy="400110"/>
          </a:xfrm>
          <a:prstGeom prst="rect">
            <a:avLst/>
          </a:prstGeom>
        </p:spPr>
        <p:txBody>
          <a:bodyPr wrap="square">
            <a:spAutoFit/>
          </a:bodyPr>
          <a:lstStyle/>
          <a:p>
            <a:r>
              <a:rPr lang="fi-FI" sz="2000" dirty="0">
                <a:latin typeface="Whitney Condensed Medium" pitchFamily="50" charset="0"/>
              </a:rPr>
              <a:t>Tärkeimmät työpaikanvalintakriteerit TOP 10 2018</a:t>
            </a:r>
          </a:p>
        </p:txBody>
      </p:sp>
    </p:spTree>
    <p:extLst>
      <p:ext uri="{BB962C8B-B14F-4D97-AF65-F5344CB8AC3E}">
        <p14:creationId xmlns:p14="http://schemas.microsoft.com/office/powerpoint/2010/main" val="792324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2">
            <a:extLst>
              <a:ext uri="{FF2B5EF4-FFF2-40B4-BE49-F238E27FC236}">
                <a16:creationId xmlns:a16="http://schemas.microsoft.com/office/drawing/2014/main" id="{DC07C9B1-8B67-4234-B9AC-DAB2B18F697D}"/>
              </a:ext>
            </a:extLst>
          </p:cNvPr>
          <p:cNvSpPr/>
          <p:nvPr/>
        </p:nvSpPr>
        <p:spPr>
          <a:xfrm>
            <a:off x="6884233" y="1634305"/>
            <a:ext cx="554398" cy="4139911"/>
          </a:xfrm>
          <a:prstGeom prst="rect">
            <a:avLst/>
          </a:prstGeom>
          <a:gradFill flip="none" rotWithShape="1">
            <a:gsLst>
              <a:gs pos="0">
                <a:schemeClr val="tx1">
                  <a:lumMod val="65000"/>
                  <a:lumOff val="35000"/>
                </a:schemeClr>
              </a:gs>
              <a:gs pos="100000">
                <a:schemeClr val="bg2">
                  <a:lumMod val="90000"/>
                </a:schemeClr>
              </a:gs>
              <a:gs pos="100000">
                <a:srgbClr val="A6A6A6">
                  <a:tint val="23500"/>
                  <a:satMod val="160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graphicFrame>
        <p:nvGraphicFramePr>
          <p:cNvPr id="30" name="Table 6">
            <a:extLst>
              <a:ext uri="{FF2B5EF4-FFF2-40B4-BE49-F238E27FC236}">
                <a16:creationId xmlns:a16="http://schemas.microsoft.com/office/drawing/2014/main" id="{D31A7C3C-7DF4-4343-BF78-A3B3FC6BE023}"/>
              </a:ext>
            </a:extLst>
          </p:cNvPr>
          <p:cNvGraphicFramePr>
            <a:graphicFrameLocks noGrp="1"/>
          </p:cNvGraphicFramePr>
          <p:nvPr>
            <p:extLst>
              <p:ext uri="{D42A27DB-BD31-4B8C-83A1-F6EECF244321}">
                <p14:modId xmlns:p14="http://schemas.microsoft.com/office/powerpoint/2010/main" val="1742939105"/>
              </p:ext>
            </p:extLst>
          </p:nvPr>
        </p:nvGraphicFramePr>
        <p:xfrm>
          <a:off x="3587285" y="1634306"/>
          <a:ext cx="3865974" cy="4096630"/>
        </p:xfrm>
        <a:graphic>
          <a:graphicData uri="http://schemas.openxmlformats.org/drawingml/2006/table">
            <a:tbl>
              <a:tblPr>
                <a:effectLst>
                  <a:outerShdw blurRad="50800" dist="38100" dir="5400000" algn="t" rotWithShape="0">
                    <a:prstClr val="black">
                      <a:alpha val="40000"/>
                    </a:prstClr>
                  </a:outerShdw>
                </a:effectLst>
                <a:tableStyleId>{2D5ABB26-0587-4C30-8999-92F81FD0307C}</a:tableStyleId>
              </a:tblPr>
              <a:tblGrid>
                <a:gridCol w="3308795">
                  <a:extLst>
                    <a:ext uri="{9D8B030D-6E8A-4147-A177-3AD203B41FA5}">
                      <a16:colId xmlns:a16="http://schemas.microsoft.com/office/drawing/2014/main" val="1593451555"/>
                    </a:ext>
                  </a:extLst>
                </a:gridCol>
                <a:gridCol w="557179">
                  <a:extLst>
                    <a:ext uri="{9D8B030D-6E8A-4147-A177-3AD203B41FA5}">
                      <a16:colId xmlns:a16="http://schemas.microsoft.com/office/drawing/2014/main" val="2120154773"/>
                    </a:ext>
                  </a:extLst>
                </a:gridCol>
              </a:tblGrid>
              <a:tr h="40966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i-FI" sz="1600" b="0" i="0" u="none" strike="noStrike" dirty="0">
                          <a:solidFill>
                            <a:srgbClr val="000000"/>
                          </a:solidFill>
                          <a:effectLst/>
                          <a:latin typeface="Whitney Condensed Black" pitchFamily="50" charset="0"/>
                        </a:rPr>
                        <a:t>Hyvä palkkataso</a:t>
                      </a:r>
                    </a:p>
                  </a:txBody>
                  <a:tcPr marL="9525" marR="9525" marT="9525" marB="0" anchor="ctr"/>
                </a:tc>
                <a:tc>
                  <a:txBody>
                    <a:bodyPr/>
                    <a:lstStyle/>
                    <a:p>
                      <a:pPr algn="ctr" fontAlgn="b"/>
                      <a:r>
                        <a:rPr lang="fi-FI" sz="1600" b="0" i="0" u="none" strike="noStrike" dirty="0">
                          <a:solidFill>
                            <a:schemeClr val="bg1"/>
                          </a:solidFill>
                          <a:effectLst/>
                          <a:latin typeface="Whitney Condensed Semibold" pitchFamily="50" charset="0"/>
                        </a:rPr>
                        <a:t>1. </a:t>
                      </a:r>
                    </a:p>
                  </a:txBody>
                  <a:tcPr marL="9525" marR="9525" marT="9525" marB="0" anchor="ctr">
                    <a:noFill/>
                  </a:tcPr>
                </a:tc>
                <a:extLst>
                  <a:ext uri="{0D108BD9-81ED-4DB2-BD59-A6C34878D82A}">
                    <a16:rowId xmlns:a16="http://schemas.microsoft.com/office/drawing/2014/main" val="996553509"/>
                  </a:ext>
                </a:extLst>
              </a:tr>
              <a:tr h="40966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i-FI" sz="1600" b="0" i="0" u="none" strike="noStrike" dirty="0">
                          <a:solidFill>
                            <a:srgbClr val="000000"/>
                          </a:solidFill>
                          <a:effectLst/>
                          <a:latin typeface="Whitney Condensed Black" pitchFamily="50" charset="0"/>
                        </a:rPr>
                        <a:t>Mielenkiintoiset työtehtävät</a:t>
                      </a:r>
                    </a:p>
                  </a:txBody>
                  <a:tcPr marL="9525" marR="9525" marT="9525" marB="0" anchor="ctr"/>
                </a:tc>
                <a:tc>
                  <a:txBody>
                    <a:bodyPr/>
                    <a:lstStyle/>
                    <a:p>
                      <a:pPr algn="ctr" fontAlgn="b"/>
                      <a:r>
                        <a:rPr lang="fi-FI" sz="1600" b="0" i="0" u="none" strike="noStrike" dirty="0">
                          <a:solidFill>
                            <a:schemeClr val="bg1"/>
                          </a:solidFill>
                          <a:effectLst/>
                          <a:latin typeface="Whitney Condensed Semibold" pitchFamily="50" charset="0"/>
                        </a:rPr>
                        <a:t>2. </a:t>
                      </a:r>
                    </a:p>
                  </a:txBody>
                  <a:tcPr marL="9525" marR="9525" marT="9525" marB="0" anchor="ctr">
                    <a:noFill/>
                  </a:tcPr>
                </a:tc>
                <a:extLst>
                  <a:ext uri="{0D108BD9-81ED-4DB2-BD59-A6C34878D82A}">
                    <a16:rowId xmlns:a16="http://schemas.microsoft.com/office/drawing/2014/main" val="2231637825"/>
                  </a:ext>
                </a:extLst>
              </a:tr>
              <a:tr h="409663">
                <a:tc>
                  <a:txBody>
                    <a:bodyPr/>
                    <a:lstStyle/>
                    <a:p>
                      <a:pPr algn="r" fontAlgn="b"/>
                      <a:r>
                        <a:rPr lang="fi-FI" sz="1600" b="0" i="0" u="none" strike="noStrike" dirty="0">
                          <a:solidFill>
                            <a:srgbClr val="000000"/>
                          </a:solidFill>
                          <a:effectLst/>
                          <a:latin typeface="Whitney Condensed Black" pitchFamily="50" charset="0"/>
                        </a:rPr>
                        <a:t>Työpaikan ilmapiiri</a:t>
                      </a:r>
                    </a:p>
                  </a:txBody>
                  <a:tcPr marL="9525" marR="9525" marT="9525" marB="0" anchor="ctr"/>
                </a:tc>
                <a:tc>
                  <a:txBody>
                    <a:bodyPr/>
                    <a:lstStyle/>
                    <a:p>
                      <a:pPr algn="ctr" fontAlgn="b"/>
                      <a:r>
                        <a:rPr lang="fi-FI" sz="1600" b="0" i="0" u="none" strike="noStrike" dirty="0">
                          <a:solidFill>
                            <a:schemeClr val="bg1"/>
                          </a:solidFill>
                          <a:effectLst/>
                          <a:latin typeface="Whitney Condensed Semibold" pitchFamily="50" charset="0"/>
                        </a:rPr>
                        <a:t>3. </a:t>
                      </a:r>
                    </a:p>
                  </a:txBody>
                  <a:tcPr marL="9525" marR="9525" marT="9525" marB="0" anchor="ctr">
                    <a:noFill/>
                  </a:tcPr>
                </a:tc>
                <a:extLst>
                  <a:ext uri="{0D108BD9-81ED-4DB2-BD59-A6C34878D82A}">
                    <a16:rowId xmlns:a16="http://schemas.microsoft.com/office/drawing/2014/main" val="1792733058"/>
                  </a:ext>
                </a:extLst>
              </a:tr>
              <a:tr h="409663">
                <a:tc>
                  <a:txBody>
                    <a:bodyPr/>
                    <a:lstStyle/>
                    <a:p>
                      <a:pPr algn="r" fontAlgn="b"/>
                      <a:r>
                        <a:rPr lang="fi-FI" sz="1600" b="0" i="0" u="none" strike="noStrike" dirty="0">
                          <a:solidFill>
                            <a:srgbClr val="000000"/>
                          </a:solidFill>
                          <a:effectLst/>
                          <a:latin typeface="Whitney Condensed Black" pitchFamily="50" charset="0"/>
                        </a:rPr>
                        <a:t>Varmuus työsuhteen jatkuvuudesta</a:t>
                      </a:r>
                    </a:p>
                  </a:txBody>
                  <a:tcPr marL="9525" marR="9525" marT="9525" marB="0" anchor="ctr"/>
                </a:tc>
                <a:tc>
                  <a:txBody>
                    <a:bodyPr/>
                    <a:lstStyle/>
                    <a:p>
                      <a:pPr algn="ctr" fontAlgn="b"/>
                      <a:r>
                        <a:rPr lang="fi-FI" sz="1600" b="0" i="0" u="none" strike="noStrike" dirty="0">
                          <a:solidFill>
                            <a:schemeClr val="bg1"/>
                          </a:solidFill>
                          <a:effectLst/>
                          <a:latin typeface="Whitney Condensed Semibold" pitchFamily="50" charset="0"/>
                        </a:rPr>
                        <a:t>4. </a:t>
                      </a:r>
                    </a:p>
                  </a:txBody>
                  <a:tcPr marL="9525" marR="9525" marT="9525" marB="0" anchor="ctr">
                    <a:noFill/>
                  </a:tcPr>
                </a:tc>
                <a:extLst>
                  <a:ext uri="{0D108BD9-81ED-4DB2-BD59-A6C34878D82A}">
                    <a16:rowId xmlns:a16="http://schemas.microsoft.com/office/drawing/2014/main" val="1154387036"/>
                  </a:ext>
                </a:extLst>
              </a:tr>
              <a:tr h="409663">
                <a:tc>
                  <a:txBody>
                    <a:bodyPr/>
                    <a:lstStyle/>
                    <a:p>
                      <a:pPr algn="r" fontAlgn="b"/>
                      <a:r>
                        <a:rPr lang="fi-FI" sz="1600" b="0" i="0" u="none" strike="noStrike" dirty="0">
                          <a:solidFill>
                            <a:srgbClr val="000000"/>
                          </a:solidFill>
                          <a:effectLst/>
                          <a:latin typeface="Whitney Condensed Black" pitchFamily="50" charset="0"/>
                        </a:rPr>
                        <a:t>Mahdollisuus kehittyä työssä</a:t>
                      </a:r>
                    </a:p>
                  </a:txBody>
                  <a:tcPr marL="9525" marR="9525" marT="9525" marB="0" anchor="ctr"/>
                </a:tc>
                <a:tc>
                  <a:txBody>
                    <a:bodyPr/>
                    <a:lstStyle/>
                    <a:p>
                      <a:pPr algn="ctr" fontAlgn="b"/>
                      <a:r>
                        <a:rPr lang="fi-FI" sz="1600" b="0" i="0" u="none" strike="noStrike" dirty="0">
                          <a:solidFill>
                            <a:schemeClr val="bg1"/>
                          </a:solidFill>
                          <a:effectLst/>
                          <a:latin typeface="Whitney Condensed Semibold" pitchFamily="50" charset="0"/>
                        </a:rPr>
                        <a:t>5. </a:t>
                      </a:r>
                    </a:p>
                  </a:txBody>
                  <a:tcPr marL="9525" marR="9525" marT="9525" marB="0" anchor="ctr">
                    <a:noFill/>
                  </a:tcPr>
                </a:tc>
                <a:extLst>
                  <a:ext uri="{0D108BD9-81ED-4DB2-BD59-A6C34878D82A}">
                    <a16:rowId xmlns:a16="http://schemas.microsoft.com/office/drawing/2014/main" val="4209335347"/>
                  </a:ext>
                </a:extLst>
              </a:tr>
              <a:tr h="40966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i-FI" sz="1600" b="0" i="0" u="none" strike="noStrike" kern="1200" dirty="0">
                          <a:solidFill>
                            <a:srgbClr val="000000"/>
                          </a:solidFill>
                          <a:effectLst/>
                          <a:latin typeface="Whitney Condensed Medium" pitchFamily="50" charset="0"/>
                          <a:ea typeface="+mn-ea"/>
                          <a:cs typeface="+mn-cs"/>
                        </a:rPr>
                        <a:t>Työn merkityksellisyys</a:t>
                      </a:r>
                    </a:p>
                  </a:txBody>
                  <a:tcPr marL="9525" marR="9525" marT="9525" marB="0" anchor="ctr"/>
                </a:tc>
                <a:tc>
                  <a:txBody>
                    <a:bodyPr/>
                    <a:lstStyle/>
                    <a:p>
                      <a:pPr algn="ctr" fontAlgn="b"/>
                      <a:r>
                        <a:rPr lang="fi-FI" sz="1600" b="0" i="0" u="none" strike="noStrike" dirty="0">
                          <a:solidFill>
                            <a:schemeClr val="bg1"/>
                          </a:solidFill>
                          <a:effectLst/>
                          <a:latin typeface="Whitney Condensed Semibold" pitchFamily="50" charset="0"/>
                        </a:rPr>
                        <a:t>6. </a:t>
                      </a:r>
                    </a:p>
                  </a:txBody>
                  <a:tcPr marL="9525" marR="9525" marT="9525" marB="0" anchor="ctr">
                    <a:noFill/>
                  </a:tcPr>
                </a:tc>
                <a:extLst>
                  <a:ext uri="{0D108BD9-81ED-4DB2-BD59-A6C34878D82A}">
                    <a16:rowId xmlns:a16="http://schemas.microsoft.com/office/drawing/2014/main" val="1466392472"/>
                  </a:ext>
                </a:extLst>
              </a:tr>
              <a:tr h="409663">
                <a:tc>
                  <a:txBody>
                    <a:bodyPr/>
                    <a:lstStyle/>
                    <a:p>
                      <a:pPr algn="r" fontAlgn="b"/>
                      <a:r>
                        <a:rPr lang="fi-FI" sz="1600" b="0" i="0" u="none" strike="noStrike" dirty="0">
                          <a:solidFill>
                            <a:srgbClr val="000000"/>
                          </a:solidFill>
                          <a:effectLst/>
                          <a:latin typeface="Whitney Condensed Medium" pitchFamily="50" charset="0"/>
                        </a:rPr>
                        <a:t>Merkitys tulevan urakehityksen kannalta</a:t>
                      </a:r>
                    </a:p>
                  </a:txBody>
                  <a:tcPr marL="9525" marR="9525" marT="9525" marB="0" anchor="ctr"/>
                </a:tc>
                <a:tc>
                  <a:txBody>
                    <a:bodyPr/>
                    <a:lstStyle/>
                    <a:p>
                      <a:pPr algn="ctr" fontAlgn="b"/>
                      <a:r>
                        <a:rPr lang="fi-FI" sz="1600" b="0" i="0" u="none" strike="noStrike" dirty="0">
                          <a:solidFill>
                            <a:schemeClr val="bg1"/>
                          </a:solidFill>
                          <a:effectLst/>
                          <a:latin typeface="Whitney Condensed Semibold" pitchFamily="50" charset="0"/>
                        </a:rPr>
                        <a:t>7. </a:t>
                      </a:r>
                    </a:p>
                  </a:txBody>
                  <a:tcPr marL="9525" marR="9525" marT="9525" marB="0" anchor="ctr">
                    <a:noFill/>
                  </a:tcPr>
                </a:tc>
                <a:extLst>
                  <a:ext uri="{0D108BD9-81ED-4DB2-BD59-A6C34878D82A}">
                    <a16:rowId xmlns:a16="http://schemas.microsoft.com/office/drawing/2014/main" val="2355566323"/>
                  </a:ext>
                </a:extLst>
              </a:tr>
              <a:tr h="40966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i-FI" sz="1600" b="0" i="0" u="none" strike="noStrike" dirty="0">
                          <a:solidFill>
                            <a:srgbClr val="000000"/>
                          </a:solidFill>
                          <a:effectLst/>
                          <a:latin typeface="Whitney Condensed Medium" pitchFamily="50" charset="0"/>
                        </a:rPr>
                        <a:t>Työaikojen joustavuus</a:t>
                      </a:r>
                    </a:p>
                  </a:txBody>
                  <a:tcPr marL="9525" marR="9525" marT="9525" marB="0" anchor="ctr"/>
                </a:tc>
                <a:tc>
                  <a:txBody>
                    <a:bodyPr/>
                    <a:lstStyle/>
                    <a:p>
                      <a:pPr algn="ctr" fontAlgn="b"/>
                      <a:r>
                        <a:rPr lang="fi-FI" sz="1600" b="0" i="0" u="none" strike="noStrike" dirty="0">
                          <a:solidFill>
                            <a:schemeClr val="bg1"/>
                          </a:solidFill>
                          <a:effectLst/>
                          <a:latin typeface="Whitney Condensed Semibold" pitchFamily="50" charset="0"/>
                        </a:rPr>
                        <a:t>8. </a:t>
                      </a:r>
                    </a:p>
                  </a:txBody>
                  <a:tcPr marL="9525" marR="9525" marT="9525" marB="0" anchor="ctr">
                    <a:noFill/>
                  </a:tcPr>
                </a:tc>
                <a:extLst>
                  <a:ext uri="{0D108BD9-81ED-4DB2-BD59-A6C34878D82A}">
                    <a16:rowId xmlns:a16="http://schemas.microsoft.com/office/drawing/2014/main" val="2256993490"/>
                  </a:ext>
                </a:extLst>
              </a:tr>
              <a:tr h="40966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i-FI" sz="1600" b="0" i="0" u="none" strike="noStrike" dirty="0">
                          <a:solidFill>
                            <a:srgbClr val="000000"/>
                          </a:solidFill>
                          <a:effectLst/>
                          <a:latin typeface="Whitney Condensed Medium" pitchFamily="50" charset="0"/>
                        </a:rPr>
                        <a:t>Työn ja perhe-elämän yhteen sovittaminen</a:t>
                      </a:r>
                    </a:p>
                  </a:txBody>
                  <a:tcPr marL="9525" marR="9525" marT="9525" marB="0" anchor="ctr"/>
                </a:tc>
                <a:tc>
                  <a:txBody>
                    <a:bodyPr/>
                    <a:lstStyle/>
                    <a:p>
                      <a:pPr algn="ctr" fontAlgn="b"/>
                      <a:r>
                        <a:rPr lang="fi-FI" sz="1600" b="0" i="0" u="none" strike="noStrike" dirty="0">
                          <a:solidFill>
                            <a:schemeClr val="bg1"/>
                          </a:solidFill>
                          <a:effectLst/>
                          <a:latin typeface="Whitney Condensed Semibold" pitchFamily="50" charset="0"/>
                        </a:rPr>
                        <a:t>9. </a:t>
                      </a:r>
                    </a:p>
                  </a:txBody>
                  <a:tcPr marL="9525" marR="9525" marT="9525" marB="0" anchor="ctr">
                    <a:noFill/>
                  </a:tcPr>
                </a:tc>
                <a:extLst>
                  <a:ext uri="{0D108BD9-81ED-4DB2-BD59-A6C34878D82A}">
                    <a16:rowId xmlns:a16="http://schemas.microsoft.com/office/drawing/2014/main" val="3115856463"/>
                  </a:ext>
                </a:extLst>
              </a:tr>
              <a:tr h="409663">
                <a:tc>
                  <a:txBody>
                    <a:bodyPr/>
                    <a:lstStyle/>
                    <a:p>
                      <a:pPr algn="r" fontAlgn="b"/>
                      <a:r>
                        <a:rPr lang="fi-FI" sz="1600" b="0" i="0" u="none" strike="noStrike" dirty="0">
                          <a:solidFill>
                            <a:srgbClr val="000000"/>
                          </a:solidFill>
                          <a:effectLst/>
                          <a:latin typeface="Whitney Condensed Medium" pitchFamily="50" charset="0"/>
                        </a:rPr>
                        <a:t>Työpaikan kätevä sijainti</a:t>
                      </a:r>
                    </a:p>
                  </a:txBody>
                  <a:tcPr marL="9525" marR="9525" marT="9525" marB="0" anchor="ctr"/>
                </a:tc>
                <a:tc>
                  <a:txBody>
                    <a:bodyPr/>
                    <a:lstStyle/>
                    <a:p>
                      <a:pPr algn="ctr" fontAlgn="b"/>
                      <a:r>
                        <a:rPr lang="fi-FI" sz="1600" b="0" i="0" u="none" strike="noStrike" dirty="0">
                          <a:solidFill>
                            <a:schemeClr val="bg1"/>
                          </a:solidFill>
                          <a:effectLst/>
                          <a:latin typeface="Whitney Condensed Semibold" pitchFamily="50" charset="0"/>
                        </a:rPr>
                        <a:t>10.</a:t>
                      </a:r>
                    </a:p>
                  </a:txBody>
                  <a:tcPr marL="9525" marR="9525" marT="9525" marB="0" anchor="ctr">
                    <a:noFill/>
                  </a:tcPr>
                </a:tc>
                <a:extLst>
                  <a:ext uri="{0D108BD9-81ED-4DB2-BD59-A6C34878D82A}">
                    <a16:rowId xmlns:a16="http://schemas.microsoft.com/office/drawing/2014/main" val="410244124"/>
                  </a:ext>
                </a:extLst>
              </a:tr>
            </a:tbl>
          </a:graphicData>
        </a:graphic>
      </p:graphicFrame>
      <p:sp>
        <p:nvSpPr>
          <p:cNvPr id="41" name="Rectangle 17">
            <a:extLst>
              <a:ext uri="{FF2B5EF4-FFF2-40B4-BE49-F238E27FC236}">
                <a16:creationId xmlns:a16="http://schemas.microsoft.com/office/drawing/2014/main" id="{CBCF69BC-5B7A-486C-9F13-C8FA9F081039}"/>
              </a:ext>
            </a:extLst>
          </p:cNvPr>
          <p:cNvSpPr/>
          <p:nvPr/>
        </p:nvSpPr>
        <p:spPr>
          <a:xfrm>
            <a:off x="8156162" y="1634304"/>
            <a:ext cx="529162" cy="4139911"/>
          </a:xfrm>
          <a:prstGeom prst="rect">
            <a:avLst/>
          </a:prstGeom>
          <a:gradFill flip="none" rotWithShape="1">
            <a:gsLst>
              <a:gs pos="0">
                <a:srgbClr val="5B475C">
                  <a:shade val="30000"/>
                  <a:satMod val="115000"/>
                </a:srgbClr>
              </a:gs>
              <a:gs pos="50000">
                <a:srgbClr val="5B475C">
                  <a:shade val="67500"/>
                  <a:satMod val="115000"/>
                </a:srgbClr>
              </a:gs>
              <a:gs pos="100000">
                <a:srgbClr val="5B475C">
                  <a:shade val="100000"/>
                  <a:satMod val="115000"/>
                </a:srgbClr>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graphicFrame>
        <p:nvGraphicFramePr>
          <p:cNvPr id="31" name="Table 6">
            <a:extLst>
              <a:ext uri="{FF2B5EF4-FFF2-40B4-BE49-F238E27FC236}">
                <a16:creationId xmlns:a16="http://schemas.microsoft.com/office/drawing/2014/main" id="{B1E40F21-30AB-45E4-AAAF-0D9EB79B5E53}"/>
              </a:ext>
            </a:extLst>
          </p:cNvPr>
          <p:cNvGraphicFramePr>
            <a:graphicFrameLocks noGrp="1"/>
          </p:cNvGraphicFramePr>
          <p:nvPr>
            <p:extLst>
              <p:ext uri="{D42A27DB-BD31-4B8C-83A1-F6EECF244321}">
                <p14:modId xmlns:p14="http://schemas.microsoft.com/office/powerpoint/2010/main" val="1342241376"/>
              </p:ext>
            </p:extLst>
          </p:nvPr>
        </p:nvGraphicFramePr>
        <p:xfrm>
          <a:off x="8156162" y="1634306"/>
          <a:ext cx="4166467" cy="4096630"/>
        </p:xfrm>
        <a:graphic>
          <a:graphicData uri="http://schemas.openxmlformats.org/drawingml/2006/table">
            <a:tbl>
              <a:tblPr>
                <a:effectLst>
                  <a:outerShdw blurRad="50800" dist="38100" dir="5400000" algn="t" rotWithShape="0">
                    <a:prstClr val="black">
                      <a:alpha val="40000"/>
                    </a:prstClr>
                  </a:outerShdw>
                </a:effectLst>
                <a:tableStyleId>{2D5ABB26-0587-4C30-8999-92F81FD0307C}</a:tableStyleId>
              </a:tblPr>
              <a:tblGrid>
                <a:gridCol w="560557">
                  <a:extLst>
                    <a:ext uri="{9D8B030D-6E8A-4147-A177-3AD203B41FA5}">
                      <a16:colId xmlns:a16="http://schemas.microsoft.com/office/drawing/2014/main" val="4094501403"/>
                    </a:ext>
                  </a:extLst>
                </a:gridCol>
                <a:gridCol w="3605910">
                  <a:extLst>
                    <a:ext uri="{9D8B030D-6E8A-4147-A177-3AD203B41FA5}">
                      <a16:colId xmlns:a16="http://schemas.microsoft.com/office/drawing/2014/main" val="1593451555"/>
                    </a:ext>
                  </a:extLst>
                </a:gridCol>
              </a:tblGrid>
              <a:tr h="409663">
                <a:tc>
                  <a:txBody>
                    <a:bodyPr/>
                    <a:lstStyle/>
                    <a:p>
                      <a:pPr algn="ctr" fontAlgn="b"/>
                      <a:r>
                        <a:rPr lang="fi-FI" sz="1600" b="0" i="0" u="none" strike="noStrike" dirty="0">
                          <a:solidFill>
                            <a:schemeClr val="bg1"/>
                          </a:solidFill>
                          <a:effectLst/>
                          <a:latin typeface="Whitney Condensed Semibold" pitchFamily="50" charset="0"/>
                        </a:rPr>
                        <a:t>1. </a:t>
                      </a:r>
                    </a:p>
                  </a:txBody>
                  <a:tcPr marL="9525" marR="9525" marT="9525" marB="0" anchor="ctr">
                    <a:noFill/>
                  </a:tcPr>
                </a:tc>
                <a:tc>
                  <a:txBody>
                    <a:bodyPr/>
                    <a:lstStyle/>
                    <a:p>
                      <a:pPr algn="l" fontAlgn="b"/>
                      <a:r>
                        <a:rPr lang="fi-FI" sz="1600" b="0" i="0" u="none" strike="noStrike" dirty="0">
                          <a:solidFill>
                            <a:srgbClr val="000000"/>
                          </a:solidFill>
                          <a:effectLst/>
                          <a:latin typeface="Whitney Condensed Black" pitchFamily="50" charset="0"/>
                        </a:rPr>
                        <a:t>Mielenkiintoiset työtehtävät</a:t>
                      </a:r>
                    </a:p>
                  </a:txBody>
                  <a:tcPr marL="9525" marR="9525" marT="9525" marB="0" anchor="ctr"/>
                </a:tc>
                <a:extLst>
                  <a:ext uri="{0D108BD9-81ED-4DB2-BD59-A6C34878D82A}">
                    <a16:rowId xmlns:a16="http://schemas.microsoft.com/office/drawing/2014/main" val="996553509"/>
                  </a:ext>
                </a:extLst>
              </a:tr>
              <a:tr h="409663">
                <a:tc>
                  <a:txBody>
                    <a:bodyPr/>
                    <a:lstStyle/>
                    <a:p>
                      <a:pPr algn="ctr" fontAlgn="b"/>
                      <a:r>
                        <a:rPr lang="fi-FI" sz="1600" b="0" i="0" u="none" strike="noStrike" dirty="0">
                          <a:solidFill>
                            <a:schemeClr val="bg1"/>
                          </a:solidFill>
                          <a:effectLst/>
                          <a:latin typeface="Whitney Condensed Semibold" pitchFamily="50" charset="0"/>
                        </a:rPr>
                        <a:t>2. </a:t>
                      </a:r>
                    </a:p>
                  </a:txBody>
                  <a:tcPr marL="9525" marR="9525" marT="9525" marB="0" anchor="ctr">
                    <a:noFill/>
                  </a:tcPr>
                </a:tc>
                <a:tc>
                  <a:txBody>
                    <a:bodyPr/>
                    <a:lstStyle/>
                    <a:p>
                      <a:pPr algn="l" fontAlgn="b"/>
                      <a:r>
                        <a:rPr lang="fi-FI" sz="1600" b="0" i="0" u="none" strike="noStrike" dirty="0">
                          <a:solidFill>
                            <a:srgbClr val="000000"/>
                          </a:solidFill>
                          <a:effectLst/>
                          <a:latin typeface="Whitney Condensed Black" pitchFamily="50" charset="0"/>
                        </a:rPr>
                        <a:t>Hyvä palkkataso</a:t>
                      </a:r>
                    </a:p>
                  </a:txBody>
                  <a:tcPr marL="9525" marR="9525" marT="9525" marB="0" anchor="ctr"/>
                </a:tc>
                <a:extLst>
                  <a:ext uri="{0D108BD9-81ED-4DB2-BD59-A6C34878D82A}">
                    <a16:rowId xmlns:a16="http://schemas.microsoft.com/office/drawing/2014/main" val="2231637825"/>
                  </a:ext>
                </a:extLst>
              </a:tr>
              <a:tr h="409663">
                <a:tc>
                  <a:txBody>
                    <a:bodyPr/>
                    <a:lstStyle/>
                    <a:p>
                      <a:pPr algn="ctr" fontAlgn="b"/>
                      <a:r>
                        <a:rPr lang="fi-FI" sz="1600" b="0" i="0" u="none" strike="noStrike" dirty="0">
                          <a:solidFill>
                            <a:schemeClr val="bg1"/>
                          </a:solidFill>
                          <a:effectLst/>
                          <a:latin typeface="Whitney Condensed Semibold" pitchFamily="50" charset="0"/>
                        </a:rPr>
                        <a:t>3. </a:t>
                      </a:r>
                    </a:p>
                  </a:txBody>
                  <a:tcPr marL="9525" marR="9525" marT="9525" marB="0" anchor="ctr">
                    <a:noFill/>
                  </a:tcPr>
                </a:tc>
                <a:tc>
                  <a:txBody>
                    <a:bodyPr/>
                    <a:lstStyle/>
                    <a:p>
                      <a:pPr algn="l" fontAlgn="b"/>
                      <a:r>
                        <a:rPr lang="fi-FI" sz="1600" b="0" i="0" u="none" strike="noStrike" dirty="0">
                          <a:solidFill>
                            <a:srgbClr val="000000"/>
                          </a:solidFill>
                          <a:effectLst/>
                          <a:latin typeface="Whitney Condensed Black" pitchFamily="50" charset="0"/>
                        </a:rPr>
                        <a:t>Työpaikan ilmapiiri</a:t>
                      </a:r>
                    </a:p>
                  </a:txBody>
                  <a:tcPr marL="9525" marR="9525" marT="9525" marB="0" anchor="ctr"/>
                </a:tc>
                <a:extLst>
                  <a:ext uri="{0D108BD9-81ED-4DB2-BD59-A6C34878D82A}">
                    <a16:rowId xmlns:a16="http://schemas.microsoft.com/office/drawing/2014/main" val="1792733058"/>
                  </a:ext>
                </a:extLst>
              </a:tr>
              <a:tr h="409663">
                <a:tc>
                  <a:txBody>
                    <a:bodyPr/>
                    <a:lstStyle/>
                    <a:p>
                      <a:pPr algn="ctr" fontAlgn="b"/>
                      <a:r>
                        <a:rPr lang="fi-FI" sz="1600" b="0" i="0" u="none" strike="noStrike" dirty="0">
                          <a:solidFill>
                            <a:schemeClr val="bg1"/>
                          </a:solidFill>
                          <a:effectLst/>
                          <a:latin typeface="Whitney Condensed Semibold" pitchFamily="50" charset="0"/>
                        </a:rPr>
                        <a:t>4. </a:t>
                      </a:r>
                    </a:p>
                  </a:txBody>
                  <a:tcPr marL="9525" marR="9525" marT="9525" marB="0" anchor="ctr">
                    <a:noFill/>
                  </a:tcPr>
                </a:tc>
                <a:tc>
                  <a:txBody>
                    <a:bodyPr/>
                    <a:lstStyle/>
                    <a:p>
                      <a:pPr algn="l" fontAlgn="b"/>
                      <a:r>
                        <a:rPr lang="fi-FI" sz="1600" b="0" i="0" u="none" strike="noStrike" dirty="0">
                          <a:solidFill>
                            <a:srgbClr val="000000"/>
                          </a:solidFill>
                          <a:effectLst/>
                          <a:latin typeface="Whitney Condensed Black" pitchFamily="50" charset="0"/>
                        </a:rPr>
                        <a:t>Työn merkityksellisyys</a:t>
                      </a:r>
                    </a:p>
                  </a:txBody>
                  <a:tcPr marL="9525" marR="9525" marT="9525" marB="0" anchor="ctr"/>
                </a:tc>
                <a:extLst>
                  <a:ext uri="{0D108BD9-81ED-4DB2-BD59-A6C34878D82A}">
                    <a16:rowId xmlns:a16="http://schemas.microsoft.com/office/drawing/2014/main" val="1154387036"/>
                  </a:ext>
                </a:extLst>
              </a:tr>
              <a:tr h="409663">
                <a:tc>
                  <a:txBody>
                    <a:bodyPr/>
                    <a:lstStyle/>
                    <a:p>
                      <a:pPr algn="ctr" fontAlgn="b"/>
                      <a:r>
                        <a:rPr lang="fi-FI" sz="1600" b="0" i="0" u="none" strike="noStrike" dirty="0">
                          <a:solidFill>
                            <a:schemeClr val="bg1"/>
                          </a:solidFill>
                          <a:effectLst/>
                          <a:latin typeface="Whitney Condensed Semibold" pitchFamily="50" charset="0"/>
                        </a:rPr>
                        <a:t>5. </a:t>
                      </a:r>
                    </a:p>
                  </a:txBody>
                  <a:tcPr marL="9525" marR="9525" marT="9525" marB="0" anchor="ctr">
                    <a:noFill/>
                  </a:tcPr>
                </a:tc>
                <a:tc>
                  <a:txBody>
                    <a:bodyPr/>
                    <a:lstStyle/>
                    <a:p>
                      <a:pPr algn="l" fontAlgn="b"/>
                      <a:r>
                        <a:rPr lang="fi-FI" sz="1600" b="0" i="0" u="none" strike="noStrike" dirty="0">
                          <a:solidFill>
                            <a:srgbClr val="000000"/>
                          </a:solidFill>
                          <a:effectLst/>
                          <a:latin typeface="Whitney Condensed Black" pitchFamily="50" charset="0"/>
                        </a:rPr>
                        <a:t>Mahdollisuus kehittyä työssä</a:t>
                      </a:r>
                    </a:p>
                  </a:txBody>
                  <a:tcPr marL="9525" marR="9525" marT="9525" marB="0" anchor="ctr"/>
                </a:tc>
                <a:extLst>
                  <a:ext uri="{0D108BD9-81ED-4DB2-BD59-A6C34878D82A}">
                    <a16:rowId xmlns:a16="http://schemas.microsoft.com/office/drawing/2014/main" val="4209335347"/>
                  </a:ext>
                </a:extLst>
              </a:tr>
              <a:tr h="409663">
                <a:tc>
                  <a:txBody>
                    <a:bodyPr/>
                    <a:lstStyle/>
                    <a:p>
                      <a:pPr algn="ctr" fontAlgn="b"/>
                      <a:r>
                        <a:rPr lang="fi-FI" sz="1600" b="0" i="0" u="none" strike="noStrike" dirty="0">
                          <a:solidFill>
                            <a:schemeClr val="bg1"/>
                          </a:solidFill>
                          <a:effectLst/>
                          <a:latin typeface="Whitney Condensed Semibold" pitchFamily="50" charset="0"/>
                        </a:rPr>
                        <a:t>6. </a:t>
                      </a:r>
                    </a:p>
                  </a:txBody>
                  <a:tcPr marL="9525" marR="9525" marT="9525"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600" b="0" i="0" u="none" strike="noStrike" dirty="0">
                          <a:solidFill>
                            <a:srgbClr val="000000"/>
                          </a:solidFill>
                          <a:effectLst/>
                          <a:latin typeface="Whitney Condensed Medium" pitchFamily="50" charset="0"/>
                        </a:rPr>
                        <a:t>Työn ja perhe-elämän yhteen sovittaminen</a:t>
                      </a:r>
                    </a:p>
                  </a:txBody>
                  <a:tcPr marL="9525" marR="9525" marT="9525" marB="0" anchor="ctr"/>
                </a:tc>
                <a:extLst>
                  <a:ext uri="{0D108BD9-81ED-4DB2-BD59-A6C34878D82A}">
                    <a16:rowId xmlns:a16="http://schemas.microsoft.com/office/drawing/2014/main" val="1466392472"/>
                  </a:ext>
                </a:extLst>
              </a:tr>
              <a:tr h="409663">
                <a:tc>
                  <a:txBody>
                    <a:bodyPr/>
                    <a:lstStyle/>
                    <a:p>
                      <a:pPr algn="ctr" fontAlgn="b"/>
                      <a:r>
                        <a:rPr lang="fi-FI" sz="1600" b="0" i="0" u="none" strike="noStrike" dirty="0">
                          <a:solidFill>
                            <a:schemeClr val="bg1"/>
                          </a:solidFill>
                          <a:effectLst/>
                          <a:latin typeface="Whitney Condensed Semibold" pitchFamily="50" charset="0"/>
                        </a:rPr>
                        <a:t>7. </a:t>
                      </a:r>
                    </a:p>
                  </a:txBody>
                  <a:tcPr marL="9525" marR="9525" marT="9525"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600" b="0" i="0" u="none" strike="noStrike" dirty="0">
                          <a:solidFill>
                            <a:srgbClr val="000000"/>
                          </a:solidFill>
                          <a:effectLst/>
                          <a:latin typeface="Whitney Condensed Medium" pitchFamily="50" charset="0"/>
                        </a:rPr>
                        <a:t>Varmuus työsuhteen jatkuvuudesta</a:t>
                      </a:r>
                    </a:p>
                  </a:txBody>
                  <a:tcPr marL="9525" marR="9525" marT="9525" marB="0" anchor="ctr"/>
                </a:tc>
                <a:extLst>
                  <a:ext uri="{0D108BD9-81ED-4DB2-BD59-A6C34878D82A}">
                    <a16:rowId xmlns:a16="http://schemas.microsoft.com/office/drawing/2014/main" val="2355566323"/>
                  </a:ext>
                </a:extLst>
              </a:tr>
              <a:tr h="409663">
                <a:tc>
                  <a:txBody>
                    <a:bodyPr/>
                    <a:lstStyle/>
                    <a:p>
                      <a:pPr algn="ctr" fontAlgn="b"/>
                      <a:r>
                        <a:rPr lang="fi-FI" sz="1600" b="0" i="0" u="none" strike="noStrike" dirty="0">
                          <a:solidFill>
                            <a:schemeClr val="bg1"/>
                          </a:solidFill>
                          <a:effectLst/>
                          <a:latin typeface="Whitney Condensed Semibold" pitchFamily="50" charset="0"/>
                        </a:rPr>
                        <a:t>8. </a:t>
                      </a:r>
                    </a:p>
                  </a:txBody>
                  <a:tcPr marL="9525" marR="9525" marT="9525"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600" b="0" i="0" u="none" strike="noStrike" dirty="0">
                          <a:solidFill>
                            <a:srgbClr val="000000"/>
                          </a:solidFill>
                          <a:effectLst/>
                          <a:latin typeface="Whitney Condensed Medium" pitchFamily="50" charset="0"/>
                        </a:rPr>
                        <a:t>Merkitys tulevan urakehityksen kannalta</a:t>
                      </a:r>
                    </a:p>
                  </a:txBody>
                  <a:tcPr marL="9525" marR="9525" marT="9525" marB="0" anchor="ctr"/>
                </a:tc>
                <a:extLst>
                  <a:ext uri="{0D108BD9-81ED-4DB2-BD59-A6C34878D82A}">
                    <a16:rowId xmlns:a16="http://schemas.microsoft.com/office/drawing/2014/main" val="2256993490"/>
                  </a:ext>
                </a:extLst>
              </a:tr>
              <a:tr h="409663">
                <a:tc>
                  <a:txBody>
                    <a:bodyPr/>
                    <a:lstStyle/>
                    <a:p>
                      <a:pPr algn="ctr" fontAlgn="b"/>
                      <a:r>
                        <a:rPr lang="fi-FI" sz="1600" b="0" i="0" u="none" strike="noStrike" dirty="0">
                          <a:solidFill>
                            <a:schemeClr val="bg1"/>
                          </a:solidFill>
                          <a:effectLst/>
                          <a:latin typeface="Whitney Condensed Semibold" pitchFamily="50" charset="0"/>
                        </a:rPr>
                        <a:t>9. </a:t>
                      </a:r>
                    </a:p>
                  </a:txBody>
                  <a:tcPr marL="9525" marR="9525" marT="9525" marB="0" anchor="ctr">
                    <a:noFill/>
                  </a:tcPr>
                </a:tc>
                <a:tc>
                  <a:txBody>
                    <a:bodyPr/>
                    <a:lstStyle/>
                    <a:p>
                      <a:pPr algn="l" fontAlgn="b"/>
                      <a:r>
                        <a:rPr lang="fi-FI" sz="1600" b="0" i="0" u="none" strike="noStrike" dirty="0">
                          <a:solidFill>
                            <a:srgbClr val="000000"/>
                          </a:solidFill>
                          <a:effectLst/>
                          <a:latin typeface="Whitney Condensed Medium" pitchFamily="50" charset="0"/>
                        </a:rPr>
                        <a:t>Työaikojen joustavuus</a:t>
                      </a:r>
                    </a:p>
                  </a:txBody>
                  <a:tcPr marL="9525" marR="9525" marT="9525" marB="0" anchor="ctr"/>
                </a:tc>
                <a:extLst>
                  <a:ext uri="{0D108BD9-81ED-4DB2-BD59-A6C34878D82A}">
                    <a16:rowId xmlns:a16="http://schemas.microsoft.com/office/drawing/2014/main" val="3115856463"/>
                  </a:ext>
                </a:extLst>
              </a:tr>
              <a:tr h="409663">
                <a:tc>
                  <a:txBody>
                    <a:bodyPr/>
                    <a:lstStyle/>
                    <a:p>
                      <a:pPr algn="ctr" fontAlgn="b"/>
                      <a:r>
                        <a:rPr lang="fi-FI" sz="1600" b="0" i="0" u="none" strike="noStrike" dirty="0">
                          <a:solidFill>
                            <a:schemeClr val="bg1"/>
                          </a:solidFill>
                          <a:effectLst/>
                          <a:latin typeface="Whitney Condensed Semibold" pitchFamily="50" charset="0"/>
                        </a:rPr>
                        <a:t>10.</a:t>
                      </a:r>
                    </a:p>
                  </a:txBody>
                  <a:tcPr marL="9525" marR="9525" marT="9525" marB="0" anchor="ctr">
                    <a:noFill/>
                  </a:tcPr>
                </a:tc>
                <a:tc>
                  <a:txBody>
                    <a:bodyPr/>
                    <a:lstStyle/>
                    <a:p>
                      <a:pPr algn="l" fontAlgn="b"/>
                      <a:r>
                        <a:rPr lang="fi-FI" sz="1600" b="0" i="0" u="none" strike="noStrike" dirty="0">
                          <a:solidFill>
                            <a:srgbClr val="000000"/>
                          </a:solidFill>
                          <a:effectLst/>
                          <a:latin typeface="Whitney Condensed Medium" pitchFamily="50" charset="0"/>
                        </a:rPr>
                        <a:t>Työpaikan kätevä sijainti</a:t>
                      </a:r>
                    </a:p>
                  </a:txBody>
                  <a:tcPr marL="9525" marR="9525" marT="9525" marB="0" anchor="ctr"/>
                </a:tc>
                <a:extLst>
                  <a:ext uri="{0D108BD9-81ED-4DB2-BD59-A6C34878D82A}">
                    <a16:rowId xmlns:a16="http://schemas.microsoft.com/office/drawing/2014/main" val="410244124"/>
                  </a:ext>
                </a:extLst>
              </a:tr>
            </a:tbl>
          </a:graphicData>
        </a:graphic>
      </p:graphicFrame>
      <p:sp>
        <p:nvSpPr>
          <p:cNvPr id="35" name="Suorakulmio 34">
            <a:extLst>
              <a:ext uri="{FF2B5EF4-FFF2-40B4-BE49-F238E27FC236}">
                <a16:creationId xmlns:a16="http://schemas.microsoft.com/office/drawing/2014/main" id="{CD323665-2E01-4BA5-A3EF-A20C36B6ACA3}"/>
              </a:ext>
            </a:extLst>
          </p:cNvPr>
          <p:cNvSpPr/>
          <p:nvPr/>
        </p:nvSpPr>
        <p:spPr>
          <a:xfrm>
            <a:off x="8709084" y="4106400"/>
            <a:ext cx="3177292" cy="461665"/>
          </a:xfrm>
          <a:prstGeom prst="rect">
            <a:avLst/>
          </a:prstGeom>
          <a:solidFill>
            <a:schemeClr val="bg1">
              <a:lumMod val="6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uorakulmio 35">
            <a:extLst>
              <a:ext uri="{FF2B5EF4-FFF2-40B4-BE49-F238E27FC236}">
                <a16:creationId xmlns:a16="http://schemas.microsoft.com/office/drawing/2014/main" id="{BCD54AF2-B24B-466D-A9D6-B9FA80DAB3E2}"/>
              </a:ext>
            </a:extLst>
          </p:cNvPr>
          <p:cNvSpPr/>
          <p:nvPr/>
        </p:nvSpPr>
        <p:spPr>
          <a:xfrm>
            <a:off x="8709084" y="2846881"/>
            <a:ext cx="2222152" cy="461665"/>
          </a:xfrm>
          <a:prstGeom prst="rect">
            <a:avLst/>
          </a:prstGeom>
          <a:solidFill>
            <a:srgbClr val="5B475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uorakulmio 32">
            <a:extLst>
              <a:ext uri="{FF2B5EF4-FFF2-40B4-BE49-F238E27FC236}">
                <a16:creationId xmlns:a16="http://schemas.microsoft.com/office/drawing/2014/main" id="{E34FAB02-B57D-423B-A295-7D748D662D57}"/>
              </a:ext>
            </a:extLst>
          </p:cNvPr>
          <p:cNvSpPr/>
          <p:nvPr/>
        </p:nvSpPr>
        <p:spPr>
          <a:xfrm>
            <a:off x="8709084" y="2017538"/>
            <a:ext cx="1801091" cy="461665"/>
          </a:xfrm>
          <a:prstGeom prst="rect">
            <a:avLst/>
          </a:prstGeom>
          <a:solidFill>
            <a:srgbClr val="D4CF9D">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uorakulmio 36">
            <a:extLst>
              <a:ext uri="{FF2B5EF4-FFF2-40B4-BE49-F238E27FC236}">
                <a16:creationId xmlns:a16="http://schemas.microsoft.com/office/drawing/2014/main" id="{5A40AC9F-E0E4-4B62-AB85-76B0D931495F}"/>
              </a:ext>
            </a:extLst>
          </p:cNvPr>
          <p:cNvSpPr/>
          <p:nvPr/>
        </p:nvSpPr>
        <p:spPr>
          <a:xfrm>
            <a:off x="4682612" y="3684178"/>
            <a:ext cx="2222152" cy="461665"/>
          </a:xfrm>
          <a:prstGeom prst="rect">
            <a:avLst/>
          </a:prstGeom>
          <a:solidFill>
            <a:srgbClr val="5B475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uorakulmio 9">
            <a:extLst>
              <a:ext uri="{FF2B5EF4-FFF2-40B4-BE49-F238E27FC236}">
                <a16:creationId xmlns:a16="http://schemas.microsoft.com/office/drawing/2014/main" id="{1971A042-FABD-468B-AB13-23108EF1A4B1}"/>
              </a:ext>
            </a:extLst>
          </p:cNvPr>
          <p:cNvSpPr/>
          <p:nvPr/>
        </p:nvSpPr>
        <p:spPr>
          <a:xfrm>
            <a:off x="5084618" y="1634306"/>
            <a:ext cx="1801091" cy="461665"/>
          </a:xfrm>
          <a:prstGeom prst="rect">
            <a:avLst/>
          </a:prstGeom>
          <a:solidFill>
            <a:srgbClr val="D4CF9D">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uorakulmio 33">
            <a:extLst>
              <a:ext uri="{FF2B5EF4-FFF2-40B4-BE49-F238E27FC236}">
                <a16:creationId xmlns:a16="http://schemas.microsoft.com/office/drawing/2014/main" id="{26B304B9-B6C0-44C9-833A-251AE8F18046}"/>
              </a:ext>
            </a:extLst>
          </p:cNvPr>
          <p:cNvSpPr/>
          <p:nvPr/>
        </p:nvSpPr>
        <p:spPr>
          <a:xfrm>
            <a:off x="3708417" y="2868555"/>
            <a:ext cx="3177292" cy="461665"/>
          </a:xfrm>
          <a:prstGeom prst="rect">
            <a:avLst/>
          </a:prstGeom>
          <a:solidFill>
            <a:schemeClr val="bg1">
              <a:lumMod val="6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uorakulmio 23">
            <a:extLst>
              <a:ext uri="{FF2B5EF4-FFF2-40B4-BE49-F238E27FC236}">
                <a16:creationId xmlns:a16="http://schemas.microsoft.com/office/drawing/2014/main" id="{3BF5253D-75E9-4693-B8F2-19F02508DE80}"/>
              </a:ext>
            </a:extLst>
          </p:cNvPr>
          <p:cNvSpPr/>
          <p:nvPr/>
        </p:nvSpPr>
        <p:spPr>
          <a:xfrm>
            <a:off x="0" y="2980284"/>
            <a:ext cx="3145801" cy="1631216"/>
          </a:xfrm>
          <a:prstGeom prst="rect">
            <a:avLst/>
          </a:prstGeom>
        </p:spPr>
        <p:txBody>
          <a:bodyPr wrap="square">
            <a:spAutoFit/>
          </a:bodyPr>
          <a:lstStyle/>
          <a:p>
            <a:pPr algn="ctr"/>
            <a:r>
              <a:rPr lang="fi-FI" sz="2000" dirty="0">
                <a:latin typeface="Whitney Condensed Medium" pitchFamily="50" charset="0"/>
              </a:rPr>
              <a:t>NAISILLA TEHTÄVIEN KIINNOSTAVUUS MENEE PALKAN EDELLE, VARMUUS TYÖSUHTEEN JATKUVUUDESTA TÄRKEÄÄ ERITYISESTI MIEHILLE</a:t>
            </a:r>
          </a:p>
        </p:txBody>
      </p:sp>
      <p:sp>
        <p:nvSpPr>
          <p:cNvPr id="11" name="Tekstiruutu 10">
            <a:extLst>
              <a:ext uri="{FF2B5EF4-FFF2-40B4-BE49-F238E27FC236}">
                <a16:creationId xmlns:a16="http://schemas.microsoft.com/office/drawing/2014/main" id="{262F2F7F-9726-4EA7-9B2D-608A3663FB5D}"/>
              </a:ext>
            </a:extLst>
          </p:cNvPr>
          <p:cNvSpPr txBox="1"/>
          <p:nvPr/>
        </p:nvSpPr>
        <p:spPr>
          <a:xfrm>
            <a:off x="5706758" y="932161"/>
            <a:ext cx="955827" cy="461665"/>
          </a:xfrm>
          <a:prstGeom prst="rect">
            <a:avLst/>
          </a:prstGeom>
          <a:noFill/>
        </p:spPr>
        <p:txBody>
          <a:bodyPr wrap="square" rtlCol="0">
            <a:spAutoFit/>
          </a:bodyPr>
          <a:lstStyle/>
          <a:p>
            <a:r>
              <a:rPr lang="fi-FI" sz="2400" spc="-150" dirty="0">
                <a:latin typeface="Whitney Condensed Medium" pitchFamily="50" charset="0"/>
              </a:rPr>
              <a:t>MIEHET</a:t>
            </a:r>
            <a:endParaRPr lang="fi-FI" sz="2400" dirty="0">
              <a:latin typeface="Whitney Condensed Medium" pitchFamily="50" charset="0"/>
            </a:endParaRPr>
          </a:p>
        </p:txBody>
      </p:sp>
      <p:sp>
        <p:nvSpPr>
          <p:cNvPr id="13" name="Tekstiruutu 12">
            <a:extLst>
              <a:ext uri="{FF2B5EF4-FFF2-40B4-BE49-F238E27FC236}">
                <a16:creationId xmlns:a16="http://schemas.microsoft.com/office/drawing/2014/main" id="{7A085CDD-24C0-4D21-B3A3-F66BDA90FC6B}"/>
              </a:ext>
            </a:extLst>
          </p:cNvPr>
          <p:cNvSpPr txBox="1"/>
          <p:nvPr/>
        </p:nvSpPr>
        <p:spPr>
          <a:xfrm>
            <a:off x="8819276" y="969470"/>
            <a:ext cx="955827" cy="461665"/>
          </a:xfrm>
          <a:prstGeom prst="rect">
            <a:avLst/>
          </a:prstGeom>
          <a:noFill/>
        </p:spPr>
        <p:txBody>
          <a:bodyPr wrap="square" rtlCol="0">
            <a:spAutoFit/>
          </a:bodyPr>
          <a:lstStyle/>
          <a:p>
            <a:r>
              <a:rPr lang="fi-FI" sz="2400" spc="-150" dirty="0">
                <a:latin typeface="Whitney Condensed Medium" pitchFamily="50" charset="0"/>
              </a:rPr>
              <a:t>NAISET</a:t>
            </a:r>
            <a:endParaRPr lang="fi-FI" sz="2400" dirty="0">
              <a:latin typeface="Whitney Condensed Medium" pitchFamily="50" charset="0"/>
            </a:endParaRPr>
          </a:p>
        </p:txBody>
      </p:sp>
      <p:sp>
        <p:nvSpPr>
          <p:cNvPr id="14" name="Tekstiruutu 13">
            <a:extLst>
              <a:ext uri="{FF2B5EF4-FFF2-40B4-BE49-F238E27FC236}">
                <a16:creationId xmlns:a16="http://schemas.microsoft.com/office/drawing/2014/main" id="{A458CA36-768B-4FFB-9B9A-F73BF909D02F}"/>
              </a:ext>
            </a:extLst>
          </p:cNvPr>
          <p:cNvSpPr txBox="1"/>
          <p:nvPr/>
        </p:nvSpPr>
        <p:spPr>
          <a:xfrm>
            <a:off x="6508156" y="1083783"/>
            <a:ext cx="653597" cy="276999"/>
          </a:xfrm>
          <a:prstGeom prst="rect">
            <a:avLst/>
          </a:prstGeom>
          <a:noFill/>
        </p:spPr>
        <p:txBody>
          <a:bodyPr wrap="square" rtlCol="0">
            <a:spAutoFit/>
          </a:bodyPr>
          <a:lstStyle/>
          <a:p>
            <a:r>
              <a:rPr lang="fi-FI" sz="1200" dirty="0">
                <a:latin typeface="Whitney Condensed Light" pitchFamily="50" charset="0"/>
              </a:rPr>
              <a:t>(n=1426)</a:t>
            </a:r>
            <a:endParaRPr lang="en-GB" sz="1200" dirty="0">
              <a:latin typeface="Whitney Condensed Light" pitchFamily="50" charset="0"/>
            </a:endParaRPr>
          </a:p>
        </p:txBody>
      </p:sp>
      <p:sp>
        <p:nvSpPr>
          <p:cNvPr id="17" name="Tekstiruutu 16">
            <a:extLst>
              <a:ext uri="{FF2B5EF4-FFF2-40B4-BE49-F238E27FC236}">
                <a16:creationId xmlns:a16="http://schemas.microsoft.com/office/drawing/2014/main" id="{5BCEFF81-0902-493E-BF8F-667BC4A15A82}"/>
              </a:ext>
            </a:extLst>
          </p:cNvPr>
          <p:cNvSpPr txBox="1"/>
          <p:nvPr/>
        </p:nvSpPr>
        <p:spPr>
          <a:xfrm>
            <a:off x="9574736" y="1101508"/>
            <a:ext cx="2712999" cy="276999"/>
          </a:xfrm>
          <a:prstGeom prst="rect">
            <a:avLst/>
          </a:prstGeom>
          <a:noFill/>
        </p:spPr>
        <p:txBody>
          <a:bodyPr wrap="square" rtlCol="0">
            <a:spAutoFit/>
          </a:bodyPr>
          <a:lstStyle/>
          <a:p>
            <a:r>
              <a:rPr lang="fi-FI" sz="1200" dirty="0">
                <a:latin typeface="Whitney Condensed Light" pitchFamily="50" charset="0"/>
              </a:rPr>
              <a:t>(n=1312)</a:t>
            </a:r>
            <a:endParaRPr lang="en-GB" sz="1200" dirty="0">
              <a:latin typeface="Whitney Condensed Light" pitchFamily="50" charset="0"/>
            </a:endParaRPr>
          </a:p>
        </p:txBody>
      </p:sp>
      <p:grpSp>
        <p:nvGrpSpPr>
          <p:cNvPr id="18" name="Ryhmä 17">
            <a:extLst>
              <a:ext uri="{FF2B5EF4-FFF2-40B4-BE49-F238E27FC236}">
                <a16:creationId xmlns:a16="http://schemas.microsoft.com/office/drawing/2014/main" id="{31DEE84F-8789-464D-8F98-71EC4AB15AFB}"/>
              </a:ext>
            </a:extLst>
          </p:cNvPr>
          <p:cNvGrpSpPr/>
          <p:nvPr/>
        </p:nvGrpSpPr>
        <p:grpSpPr>
          <a:xfrm>
            <a:off x="1084178" y="5250872"/>
            <a:ext cx="966296" cy="590385"/>
            <a:chOff x="7021233" y="377537"/>
            <a:chExt cx="1543695" cy="994384"/>
          </a:xfrm>
        </p:grpSpPr>
        <p:pic>
          <p:nvPicPr>
            <p:cNvPr id="19" name="Kuva 18">
              <a:extLst>
                <a:ext uri="{FF2B5EF4-FFF2-40B4-BE49-F238E27FC236}">
                  <a16:creationId xmlns:a16="http://schemas.microsoft.com/office/drawing/2014/main" id="{BE544A09-8571-4FBE-8DAF-76F4D5D62166}"/>
                </a:ext>
              </a:extLst>
            </p:cNvPr>
            <p:cNvPicPr>
              <a:picLocks noChangeAspect="1"/>
            </p:cNvPicPr>
            <p:nvPr/>
          </p:nvPicPr>
          <p:blipFill>
            <a:blip r:embed="rId2"/>
            <a:stretch>
              <a:fillRect/>
            </a:stretch>
          </p:blipFill>
          <p:spPr>
            <a:xfrm>
              <a:off x="7712964" y="377537"/>
              <a:ext cx="851964" cy="994384"/>
            </a:xfrm>
            <a:prstGeom prst="rect">
              <a:avLst/>
            </a:prstGeom>
          </p:spPr>
        </p:pic>
        <p:pic>
          <p:nvPicPr>
            <p:cNvPr id="20" name="Kuva 19">
              <a:extLst>
                <a:ext uri="{FF2B5EF4-FFF2-40B4-BE49-F238E27FC236}">
                  <a16:creationId xmlns:a16="http://schemas.microsoft.com/office/drawing/2014/main" id="{790BABB4-D710-47B0-91D3-91894ECC252C}"/>
                </a:ext>
              </a:extLst>
            </p:cNvPr>
            <p:cNvPicPr>
              <a:picLocks noChangeAspect="1"/>
            </p:cNvPicPr>
            <p:nvPr/>
          </p:nvPicPr>
          <p:blipFill>
            <a:blip r:embed="rId3"/>
            <a:stretch>
              <a:fillRect/>
            </a:stretch>
          </p:blipFill>
          <p:spPr>
            <a:xfrm>
              <a:off x="7021233" y="464446"/>
              <a:ext cx="836118" cy="906369"/>
            </a:xfrm>
            <a:prstGeom prst="rect">
              <a:avLst/>
            </a:prstGeom>
          </p:spPr>
        </p:pic>
      </p:grpSp>
      <p:sp>
        <p:nvSpPr>
          <p:cNvPr id="12" name="Suorakulmio 11">
            <a:extLst>
              <a:ext uri="{FF2B5EF4-FFF2-40B4-BE49-F238E27FC236}">
                <a16:creationId xmlns:a16="http://schemas.microsoft.com/office/drawing/2014/main" id="{DA260E7B-1761-499C-B24C-67D33BC8174E}"/>
              </a:ext>
            </a:extLst>
          </p:cNvPr>
          <p:cNvSpPr/>
          <p:nvPr/>
        </p:nvSpPr>
        <p:spPr>
          <a:xfrm>
            <a:off x="3424285" y="6272876"/>
            <a:ext cx="7929516" cy="430887"/>
          </a:xfrm>
          <a:prstGeom prst="rect">
            <a:avLst/>
          </a:prstGeom>
        </p:spPr>
        <p:txBody>
          <a:bodyPr wrap="square">
            <a:spAutoFit/>
          </a:bodyPr>
          <a:lstStyle/>
          <a:p>
            <a:r>
              <a:rPr lang="fi-FI" sz="1050" dirty="0">
                <a:latin typeface="Whitney Condensed Medium" pitchFamily="50" charset="0"/>
              </a:rPr>
              <a:t>Kuvittele itsesi tilanteeseen, jossa sinun olisi valittava yksi useammasta sinulle tarjotusta työpaikasta. Mitkä näistä valintaperusteista ovat sinulle kaikkein tärkeimpiä? </a:t>
            </a:r>
          </a:p>
          <a:p>
            <a:r>
              <a:rPr lang="fi-FI" sz="1050" dirty="0">
                <a:latin typeface="Whitney Condensed Medium" pitchFamily="50" charset="0"/>
              </a:rPr>
              <a:t>Rastita kolme tärkeintä.</a:t>
            </a:r>
          </a:p>
        </p:txBody>
      </p:sp>
      <p:sp>
        <p:nvSpPr>
          <p:cNvPr id="28" name="Suorakulmio 27">
            <a:extLst>
              <a:ext uri="{FF2B5EF4-FFF2-40B4-BE49-F238E27FC236}">
                <a16:creationId xmlns:a16="http://schemas.microsoft.com/office/drawing/2014/main" id="{B78173DA-548F-490D-AA16-55713C699D83}"/>
              </a:ext>
            </a:extLst>
          </p:cNvPr>
          <p:cNvSpPr/>
          <p:nvPr/>
        </p:nvSpPr>
        <p:spPr>
          <a:xfrm>
            <a:off x="3482784" y="449120"/>
            <a:ext cx="8709216" cy="400110"/>
          </a:xfrm>
          <a:prstGeom prst="rect">
            <a:avLst/>
          </a:prstGeom>
        </p:spPr>
        <p:txBody>
          <a:bodyPr wrap="square">
            <a:spAutoFit/>
          </a:bodyPr>
          <a:lstStyle/>
          <a:p>
            <a:r>
              <a:rPr lang="fi-FI" sz="2000" dirty="0">
                <a:latin typeface="Whitney Condensed Medium" pitchFamily="50" charset="0"/>
              </a:rPr>
              <a:t>Tärkeimmät työpaikanvalintakriteerit TOP 10 2018 Miehet vs. Naiset</a:t>
            </a:r>
          </a:p>
        </p:txBody>
      </p:sp>
      <p:sp>
        <p:nvSpPr>
          <p:cNvPr id="22" name="Suorakulmio 21">
            <a:extLst>
              <a:ext uri="{FF2B5EF4-FFF2-40B4-BE49-F238E27FC236}">
                <a16:creationId xmlns:a16="http://schemas.microsoft.com/office/drawing/2014/main" id="{9635786D-7633-4219-9D09-B0312B96440A}"/>
              </a:ext>
            </a:extLst>
          </p:cNvPr>
          <p:cNvSpPr/>
          <p:nvPr/>
        </p:nvSpPr>
        <p:spPr>
          <a:xfrm>
            <a:off x="8685324" y="3644735"/>
            <a:ext cx="2954226" cy="461665"/>
          </a:xfrm>
          <a:prstGeom prst="rect">
            <a:avLst/>
          </a:prstGeom>
          <a:solidFill>
            <a:schemeClr val="tx1">
              <a:lumMod val="85000"/>
              <a:lumOff val="1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uorakulmio 22">
            <a:extLst>
              <a:ext uri="{FF2B5EF4-FFF2-40B4-BE49-F238E27FC236}">
                <a16:creationId xmlns:a16="http://schemas.microsoft.com/office/drawing/2014/main" id="{844F4A79-3965-4EBF-940D-9CB44E642558}"/>
              </a:ext>
            </a:extLst>
          </p:cNvPr>
          <p:cNvSpPr/>
          <p:nvPr/>
        </p:nvSpPr>
        <p:spPr>
          <a:xfrm>
            <a:off x="3973541" y="4924882"/>
            <a:ext cx="2896063" cy="461665"/>
          </a:xfrm>
          <a:prstGeom prst="rect">
            <a:avLst/>
          </a:prstGeom>
          <a:solidFill>
            <a:schemeClr val="tx1">
              <a:lumMod val="85000"/>
              <a:lumOff val="1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8841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9C034AFB-9FEA-457C-8763-F587D293F9FC}"/>
              </a:ext>
            </a:extLst>
          </p:cNvPr>
          <p:cNvSpPr/>
          <p:nvPr/>
        </p:nvSpPr>
        <p:spPr>
          <a:xfrm>
            <a:off x="0" y="2976135"/>
            <a:ext cx="3145801" cy="400110"/>
          </a:xfrm>
          <a:prstGeom prst="rect">
            <a:avLst/>
          </a:prstGeom>
        </p:spPr>
        <p:txBody>
          <a:bodyPr wrap="square">
            <a:spAutoFit/>
          </a:bodyPr>
          <a:lstStyle/>
          <a:p>
            <a:pPr algn="ctr"/>
            <a:r>
              <a:rPr lang="fi-FI" sz="2000" dirty="0">
                <a:latin typeface="Whitney Condensed Medium" pitchFamily="50" charset="0"/>
              </a:rPr>
              <a:t>YHTEENVETO</a:t>
            </a:r>
          </a:p>
        </p:txBody>
      </p:sp>
      <p:sp>
        <p:nvSpPr>
          <p:cNvPr id="4" name="Suorakulmio 3"/>
          <p:cNvSpPr/>
          <p:nvPr/>
        </p:nvSpPr>
        <p:spPr>
          <a:xfrm>
            <a:off x="3392630" y="348669"/>
            <a:ext cx="8308400" cy="6032421"/>
          </a:xfrm>
          <a:prstGeom prst="rect">
            <a:avLst/>
          </a:prstGeom>
        </p:spPr>
        <p:txBody>
          <a:bodyPr wrap="square">
            <a:spAutoFit/>
          </a:bodyPr>
          <a:lstStyle/>
          <a:p>
            <a:pPr marL="285757" indent="-285757">
              <a:spcBef>
                <a:spcPts val="1000"/>
              </a:spcBef>
              <a:buFont typeface="Arial" panose="020B0604020202020204" pitchFamily="34" charset="0"/>
              <a:buChar char="•"/>
            </a:pPr>
            <a:r>
              <a:rPr lang="fi-FI" sz="1900" dirty="0">
                <a:latin typeface="Whitney Condensed Book" pitchFamily="50" charset="0"/>
              </a:rPr>
              <a:t>Vuoden 2018 tekniikan ja kaupallisten alojen maineikkaimpien työnantajien kärkeä hallitsee viime vuoden tapaan </a:t>
            </a:r>
            <a:r>
              <a:rPr lang="fi-FI" sz="1900" dirty="0">
                <a:latin typeface="Whitney Condensed Bold" pitchFamily="50" charset="0"/>
              </a:rPr>
              <a:t>Kone, Vincit ja Supercell. </a:t>
            </a:r>
            <a:r>
              <a:rPr lang="fi-FI" sz="1900" dirty="0">
                <a:latin typeface="Whitney Condensed Book" pitchFamily="50" charset="0"/>
              </a:rPr>
              <a:t>Heti näiden perään listalle ovat kuitenkin nousseet uusina niminä </a:t>
            </a:r>
            <a:r>
              <a:rPr lang="fi-FI" sz="1900" dirty="0" err="1">
                <a:latin typeface="Whitney Condensed Bold" pitchFamily="50" charset="0"/>
              </a:rPr>
              <a:t>Futurice</a:t>
            </a:r>
            <a:r>
              <a:rPr lang="fi-FI" sz="1900" dirty="0">
                <a:latin typeface="Whitney Condensed Bold" pitchFamily="50" charset="0"/>
              </a:rPr>
              <a:t> ja </a:t>
            </a:r>
            <a:r>
              <a:rPr lang="fi-FI" sz="1900" dirty="0" err="1">
                <a:latin typeface="Whitney Condensed Bold" pitchFamily="50" charset="0"/>
              </a:rPr>
              <a:t>Pekkaniska</a:t>
            </a:r>
            <a:r>
              <a:rPr lang="fi-FI" sz="1900" dirty="0">
                <a:latin typeface="Whitney Condensed Book" pitchFamily="50" charset="0"/>
              </a:rPr>
              <a:t>. Kone saa parhaat arvosanat johtamisesta, taloudesta ja tuotteista sekä palveluistaan. Vincit arvioitiin parhaaksi hallinnon avoimuudessa ja läpinäkyvyydessä, uudistumiskyvyssä sekä työntekijöidensä tasapuolisessa kohtelussa.  Supercell voitti vastuullisuuden ja vuorovaikutuksen kategoriat. </a:t>
            </a:r>
          </a:p>
          <a:p>
            <a:pPr marL="285757" indent="-285757">
              <a:spcBef>
                <a:spcPts val="1000"/>
              </a:spcBef>
              <a:buFont typeface="Arial" panose="020B0604020202020204" pitchFamily="34" charset="0"/>
              <a:buChar char="•"/>
            </a:pPr>
            <a:r>
              <a:rPr lang="fi-FI" sz="1900" dirty="0">
                <a:latin typeface="Whitney Condensed Book" pitchFamily="50" charset="0"/>
              </a:rPr>
              <a:t>Erillisissä työpaikanvalintakriteereissä </a:t>
            </a:r>
            <a:r>
              <a:rPr lang="fi-FI" sz="1900" dirty="0">
                <a:latin typeface="Whitney Condensed Bold" pitchFamily="50" charset="0"/>
              </a:rPr>
              <a:t>mielenkiintoiset työtehtävät, hyvä palkkataso ja  työpaikan ilmapiiri </a:t>
            </a:r>
            <a:r>
              <a:rPr lang="fi-FI" sz="1900" dirty="0">
                <a:latin typeface="Whitney Condensed Book" pitchFamily="50" charset="0"/>
              </a:rPr>
              <a:t>nousevat vuodesta toiseen kolmen kärkeen. Vaikka palkkatason merkitys miehille on viime vuosina hieman vähentynyt, nousee se  edelleen miesten tärkeimmäksi kriteeriksi työpaikkaa valittaessa. Naisten keskuudessa tärkeimmäksi nousee puolestaan työtehtävien mielenkiintoisuus. Palkkataso kiinnostaa siis jo työpaikkaa valitessa enemmän miehiä kuin naisia. Naisilla työpaikan valinnassa miehiä enemmän korostuvat työn merkityksellisyys ja mahdollisuus sovittaa yhteen työ- ja perhe-elämä. </a:t>
            </a:r>
          </a:p>
          <a:p>
            <a:pPr marL="285757" indent="-285757">
              <a:spcBef>
                <a:spcPts val="1000"/>
              </a:spcBef>
              <a:buFont typeface="Arial" panose="020B0604020202020204" pitchFamily="34" charset="0"/>
              <a:buChar char="•"/>
            </a:pPr>
            <a:r>
              <a:rPr lang="fi-FI" sz="1900" dirty="0">
                <a:latin typeface="Whitney Condensed Book" pitchFamily="50" charset="0"/>
              </a:rPr>
              <a:t>Noin neljäsosa vastaajista kokee parantuneen työllisyystilanteen vaikuttaneen heihin. 10 prosenttia vastaajista kertoo vaihtaneensa työpaikkaa viimeisen 12 kuukauden aikana. </a:t>
            </a:r>
            <a:r>
              <a:rPr lang="fi-FI" sz="1900" dirty="0">
                <a:latin typeface="Whitney Condensed Bold" pitchFamily="50" charset="0"/>
              </a:rPr>
              <a:t>Halukkuus vaihtaa työtä on kuitenkin kasvanut vain aavistuksen </a:t>
            </a:r>
            <a:r>
              <a:rPr lang="fi-FI" sz="1900" dirty="0">
                <a:latin typeface="Whitney Condensed Book" pitchFamily="50" charset="0"/>
              </a:rPr>
              <a:t>verrattuna vuoteen 2014.</a:t>
            </a:r>
          </a:p>
          <a:p>
            <a:pPr marL="285757" indent="-285757">
              <a:spcBef>
                <a:spcPts val="1000"/>
              </a:spcBef>
              <a:buFont typeface="Arial" panose="020B0604020202020204" pitchFamily="34" charset="0"/>
              <a:buChar char="•"/>
            </a:pPr>
            <a:r>
              <a:rPr lang="fi-FI" sz="1900" dirty="0">
                <a:latin typeface="Whitney Condensed Book" pitchFamily="50" charset="0"/>
              </a:rPr>
              <a:t>Tekniikan ja kaupallisen alan vastaajat kokevat, että tärkeimpiä työssäjaksamiseen ja hyvinvointiin vaikuttavia tekijöitä ovat </a:t>
            </a:r>
            <a:r>
              <a:rPr lang="fi-FI" sz="1900" dirty="0">
                <a:latin typeface="Whitney Condensed Bold" pitchFamily="50" charset="0"/>
              </a:rPr>
              <a:t>työilmapiiri sekä joustavat työajat</a:t>
            </a:r>
            <a:r>
              <a:rPr lang="fi-FI" sz="1900" dirty="0">
                <a:latin typeface="Whitney Condensed Book" pitchFamily="50" charset="0"/>
              </a:rPr>
              <a:t>, erityisesti </a:t>
            </a:r>
            <a:r>
              <a:rPr lang="fi-FI" sz="1900" dirty="0">
                <a:latin typeface="Whitney Condensed Bold" pitchFamily="50" charset="0"/>
              </a:rPr>
              <a:t>mahdollisuus etätyöhön. </a:t>
            </a:r>
            <a:r>
              <a:rPr lang="fi-FI" sz="1900" dirty="0">
                <a:latin typeface="Whitney Condensed Book" pitchFamily="50" charset="0"/>
              </a:rPr>
              <a:t>Samat teemat hallitsevat niin naisten kuin miestenkin vastauksia.</a:t>
            </a:r>
          </a:p>
        </p:txBody>
      </p:sp>
      <p:grpSp>
        <p:nvGrpSpPr>
          <p:cNvPr id="15" name="Ryhmä 14">
            <a:extLst>
              <a:ext uri="{FF2B5EF4-FFF2-40B4-BE49-F238E27FC236}">
                <a16:creationId xmlns:a16="http://schemas.microsoft.com/office/drawing/2014/main" id="{14330394-6A4F-484A-AAB4-B1BCA6FE449E}"/>
              </a:ext>
            </a:extLst>
          </p:cNvPr>
          <p:cNvGrpSpPr/>
          <p:nvPr/>
        </p:nvGrpSpPr>
        <p:grpSpPr>
          <a:xfrm>
            <a:off x="1084178" y="5250872"/>
            <a:ext cx="966296" cy="590385"/>
            <a:chOff x="7021233" y="377537"/>
            <a:chExt cx="1543695" cy="994384"/>
          </a:xfrm>
        </p:grpSpPr>
        <p:pic>
          <p:nvPicPr>
            <p:cNvPr id="16" name="Kuva 15">
              <a:extLst>
                <a:ext uri="{FF2B5EF4-FFF2-40B4-BE49-F238E27FC236}">
                  <a16:creationId xmlns:a16="http://schemas.microsoft.com/office/drawing/2014/main" id="{3135BC3D-6CC8-4F93-8B4C-81F82C047FA9}"/>
                </a:ext>
              </a:extLst>
            </p:cNvPr>
            <p:cNvPicPr>
              <a:picLocks noChangeAspect="1"/>
            </p:cNvPicPr>
            <p:nvPr/>
          </p:nvPicPr>
          <p:blipFill>
            <a:blip r:embed="rId2"/>
            <a:stretch>
              <a:fillRect/>
            </a:stretch>
          </p:blipFill>
          <p:spPr>
            <a:xfrm>
              <a:off x="7712964" y="377537"/>
              <a:ext cx="851964" cy="994384"/>
            </a:xfrm>
            <a:prstGeom prst="rect">
              <a:avLst/>
            </a:prstGeom>
          </p:spPr>
        </p:pic>
        <p:pic>
          <p:nvPicPr>
            <p:cNvPr id="17" name="Kuva 16">
              <a:extLst>
                <a:ext uri="{FF2B5EF4-FFF2-40B4-BE49-F238E27FC236}">
                  <a16:creationId xmlns:a16="http://schemas.microsoft.com/office/drawing/2014/main" id="{32760118-A3F7-4603-A1DD-728BAF9CB14C}"/>
                </a:ext>
              </a:extLst>
            </p:cNvPr>
            <p:cNvPicPr>
              <a:picLocks noChangeAspect="1"/>
            </p:cNvPicPr>
            <p:nvPr/>
          </p:nvPicPr>
          <p:blipFill>
            <a:blip r:embed="rId3"/>
            <a:stretch>
              <a:fillRect/>
            </a:stretch>
          </p:blipFill>
          <p:spPr>
            <a:xfrm>
              <a:off x="7021233" y="464446"/>
              <a:ext cx="836118" cy="906369"/>
            </a:xfrm>
            <a:prstGeom prst="rect">
              <a:avLst/>
            </a:prstGeom>
          </p:spPr>
        </p:pic>
      </p:grpSp>
    </p:spTree>
    <p:extLst>
      <p:ext uri="{BB962C8B-B14F-4D97-AF65-F5344CB8AC3E}">
        <p14:creationId xmlns:p14="http://schemas.microsoft.com/office/powerpoint/2010/main" val="1275131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p:cNvPicPr>
            <a:picLocks noChangeAspect="1"/>
          </p:cNvPicPr>
          <p:nvPr/>
        </p:nvPicPr>
        <p:blipFill rotWithShape="1">
          <a:blip r:embed="rId2" cstate="screen">
            <a:extLst>
              <a:ext uri="{28A0092B-C50C-407E-A947-70E740481C1C}">
                <a14:useLocalDpi xmlns:a14="http://schemas.microsoft.com/office/drawing/2010/main"/>
              </a:ext>
            </a:extLst>
          </a:blip>
          <a:srcRect t="25766"/>
          <a:stretch/>
        </p:blipFill>
        <p:spPr>
          <a:xfrm>
            <a:off x="7126882" y="960107"/>
            <a:ext cx="4034235" cy="1186982"/>
          </a:xfrm>
          <a:prstGeom prst="rect">
            <a:avLst/>
          </a:prstGeom>
        </p:spPr>
      </p:pic>
      <p:cxnSp>
        <p:nvCxnSpPr>
          <p:cNvPr id="9" name="Suora yhdysviiva 8"/>
          <p:cNvCxnSpPr/>
          <p:nvPr/>
        </p:nvCxnSpPr>
        <p:spPr>
          <a:xfrm>
            <a:off x="6975446" y="2491472"/>
            <a:ext cx="43371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kstiruutu 6"/>
          <p:cNvSpPr txBox="1"/>
          <p:nvPr/>
        </p:nvSpPr>
        <p:spPr>
          <a:xfrm>
            <a:off x="7522053" y="734376"/>
            <a:ext cx="3478786" cy="307777"/>
          </a:xfrm>
          <a:prstGeom prst="rect">
            <a:avLst/>
          </a:prstGeom>
          <a:noFill/>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800"/>
              </a:spcAft>
              <a:defRPr/>
            </a:pPr>
            <a:r>
              <a:rPr lang="en-US" sz="1400" dirty="0">
                <a:latin typeface="Whitney Condensed Book" pitchFamily="50" charset="0"/>
              </a:rPr>
              <a:t>EVIDENCE BASED REPUTATION ADVISORY</a:t>
            </a:r>
          </a:p>
        </p:txBody>
      </p:sp>
      <p:pic>
        <p:nvPicPr>
          <p:cNvPr id="13" name="Kuva 12">
            <a:extLst>
              <a:ext uri="{FF2B5EF4-FFF2-40B4-BE49-F238E27FC236}">
                <a16:creationId xmlns:a16="http://schemas.microsoft.com/office/drawing/2014/main" id="{55235A6F-18C0-454E-8985-3E5DFB80016E}"/>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0" y="-6122"/>
            <a:ext cx="6096000" cy="6858000"/>
          </a:xfrm>
          <a:prstGeom prst="rect">
            <a:avLst/>
          </a:prstGeom>
        </p:spPr>
      </p:pic>
      <p:pic>
        <p:nvPicPr>
          <p:cNvPr id="12" name="Kuva 11">
            <a:extLst>
              <a:ext uri="{FF2B5EF4-FFF2-40B4-BE49-F238E27FC236}">
                <a16:creationId xmlns:a16="http://schemas.microsoft.com/office/drawing/2014/main" id="{E465C9CF-59DE-4400-8663-E01A7F606FD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5273"/>
          <a:stretch/>
        </p:blipFill>
        <p:spPr>
          <a:xfrm>
            <a:off x="7522053" y="3558346"/>
            <a:ext cx="1473042" cy="1459047"/>
          </a:xfrm>
          <a:prstGeom prst="ellipse">
            <a:avLst/>
          </a:prstGeom>
        </p:spPr>
      </p:pic>
      <p:sp>
        <p:nvSpPr>
          <p:cNvPr id="14" name="Tekstiruutu 7">
            <a:extLst>
              <a:ext uri="{FF2B5EF4-FFF2-40B4-BE49-F238E27FC236}">
                <a16:creationId xmlns:a16="http://schemas.microsoft.com/office/drawing/2014/main" id="{9CECCBA5-2585-45D6-984B-599250C0802A}"/>
              </a:ext>
            </a:extLst>
          </p:cNvPr>
          <p:cNvSpPr txBox="1">
            <a:spLocks noChangeArrowheads="1"/>
          </p:cNvSpPr>
          <p:nvPr/>
        </p:nvSpPr>
        <p:spPr bwMode="auto">
          <a:xfrm>
            <a:off x="9267659" y="3849289"/>
            <a:ext cx="1510798" cy="877163"/>
          </a:xfrm>
          <a:prstGeom prst="rect">
            <a:avLst/>
          </a:prstGeom>
          <a:noFill/>
          <a:ln>
            <a:noFill/>
          </a:ln>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fi-FI" dirty="0">
                <a:solidFill>
                  <a:prstClr val="black"/>
                </a:solidFill>
                <a:latin typeface="Whitney Condensed Semibold" pitchFamily="50" charset="0"/>
                <a:cs typeface="Shonar Bangla" panose="020B0502040204020203" pitchFamily="34" charset="0"/>
              </a:rPr>
              <a:t>HARRI LEINIKKA</a:t>
            </a:r>
          </a:p>
          <a:p>
            <a:pPr eaLnBrk="1" hangingPunct="1"/>
            <a:r>
              <a:rPr lang="fi-FI" sz="1100" i="1" dirty="0">
                <a:solidFill>
                  <a:prstClr val="black"/>
                </a:solidFill>
                <a:latin typeface="Whitney Condensed Medium" pitchFamily="50" charset="0"/>
                <a:cs typeface="Shonar Bangla" panose="020B0502040204020203" pitchFamily="34" charset="0"/>
              </a:rPr>
              <a:t>Toimitusjohtaja</a:t>
            </a:r>
            <a:br>
              <a:rPr lang="fi-FI" sz="1100" dirty="0">
                <a:solidFill>
                  <a:prstClr val="black"/>
                </a:solidFill>
                <a:latin typeface="Whitney Condensed Medium" pitchFamily="50" charset="0"/>
                <a:cs typeface="Shonar Bangla" panose="020B0502040204020203" pitchFamily="34" charset="0"/>
              </a:rPr>
            </a:br>
            <a:r>
              <a:rPr lang="fi-FI" sz="1100" dirty="0">
                <a:solidFill>
                  <a:prstClr val="black"/>
                </a:solidFill>
                <a:latin typeface="Whitney Condensed Medium" pitchFamily="50" charset="0"/>
                <a:cs typeface="Shonar Bangla" panose="020B0502040204020203" pitchFamily="34" charset="0"/>
              </a:rPr>
              <a:t>+358 40 505 5001</a:t>
            </a:r>
            <a:br>
              <a:rPr lang="fi-FI" sz="1100" dirty="0">
                <a:solidFill>
                  <a:prstClr val="black"/>
                </a:solidFill>
                <a:latin typeface="Whitney Condensed Medium" pitchFamily="50" charset="0"/>
                <a:cs typeface="Shonar Bangla" panose="020B0502040204020203" pitchFamily="34" charset="0"/>
              </a:rPr>
            </a:br>
            <a:r>
              <a:rPr lang="fi-FI" sz="1100" dirty="0">
                <a:solidFill>
                  <a:prstClr val="black"/>
                </a:solidFill>
                <a:latin typeface="Whitney Condensed Medium" pitchFamily="50" charset="0"/>
                <a:cs typeface="Shonar Bangla" panose="020B0502040204020203" pitchFamily="34" charset="0"/>
              </a:rPr>
              <a:t>harri@t-media.fi </a:t>
            </a:r>
          </a:p>
        </p:txBody>
      </p:sp>
    </p:spTree>
    <p:extLst>
      <p:ext uri="{BB962C8B-B14F-4D97-AF65-F5344CB8AC3E}">
        <p14:creationId xmlns:p14="http://schemas.microsoft.com/office/powerpoint/2010/main" val="361660391"/>
      </p:ext>
    </p:extLst>
  </p:cSld>
  <p:clrMapOvr>
    <a:masterClrMapping/>
  </p:clrMapOvr>
</p:sld>
</file>

<file path=ppt/theme/theme1.xml><?xml version="1.0" encoding="utf-8"?>
<a:theme xmlns:a="http://schemas.openxmlformats.org/drawingml/2006/main" name="1_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TotalTime>
  <Words>799</Words>
  <Application>Microsoft Office PowerPoint</Application>
  <PresentationFormat>Laajakuva</PresentationFormat>
  <Paragraphs>225</Paragraphs>
  <Slides>10</Slides>
  <Notes>0</Notes>
  <HiddenSlides>0</HiddenSlides>
  <MMClips>0</MMClips>
  <ScaleCrop>false</ScaleCrop>
  <HeadingPairs>
    <vt:vector size="6" baseType="variant">
      <vt:variant>
        <vt:lpstr>Käytetyt fontit</vt:lpstr>
      </vt:variant>
      <vt:variant>
        <vt:i4>11</vt:i4>
      </vt:variant>
      <vt:variant>
        <vt:lpstr>Teema</vt:lpstr>
      </vt:variant>
      <vt:variant>
        <vt:i4>1</vt:i4>
      </vt:variant>
      <vt:variant>
        <vt:lpstr>Dian otsikot</vt:lpstr>
      </vt:variant>
      <vt:variant>
        <vt:i4>10</vt:i4>
      </vt:variant>
    </vt:vector>
  </HeadingPairs>
  <TitlesOfParts>
    <vt:vector size="22" baseType="lpstr">
      <vt:lpstr>MS PGothic</vt:lpstr>
      <vt:lpstr>Arial</vt:lpstr>
      <vt:lpstr>Calibri</vt:lpstr>
      <vt:lpstr>Calibri Light</vt:lpstr>
      <vt:lpstr>Shonar Bangla</vt:lpstr>
      <vt:lpstr>Whitney Condensed Black</vt:lpstr>
      <vt:lpstr>Whitney Condensed Bold</vt:lpstr>
      <vt:lpstr>Whitney Condensed Book</vt:lpstr>
      <vt:lpstr>Whitney Condensed Light</vt:lpstr>
      <vt:lpstr>Whitney Condensed Medium</vt:lpstr>
      <vt:lpstr>Whitney Condensed Semibold</vt:lpstr>
      <vt:lpstr>1_Office-teema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Sari Maunula</dc:creator>
  <cp:lastModifiedBy>Kaisa Laurila</cp:lastModifiedBy>
  <cp:revision>2755</cp:revision>
  <dcterms:created xsi:type="dcterms:W3CDTF">2014-05-08T11:14:28Z</dcterms:created>
  <dcterms:modified xsi:type="dcterms:W3CDTF">2018-07-11T07:08:04Z</dcterms:modified>
</cp:coreProperties>
</file>